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8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9.xml" ContentType="application/vnd.openxmlformats-officedocument.presentationml.notesSlide+xml"/>
  <Override PartName="/ppt/comments/comment3.xml" ContentType="application/vnd.openxmlformats-officedocument.presentationml.comments+xml"/>
  <Override PartName="/ppt/notesSlides/notesSlide10.xml" ContentType="application/vnd.openxmlformats-officedocument.presentationml.notesSlide+xml"/>
  <Override PartName="/ppt/comments/comment4.xml" ContentType="application/vnd.openxmlformats-officedocument.presentationml.comments+xml"/>
  <Override PartName="/ppt/notesSlides/notesSlide11.xml" ContentType="application/vnd.openxmlformats-officedocument.presentationml.notesSlide+xml"/>
  <Override PartName="/ppt/comments/comment5.xml" ContentType="application/vnd.openxmlformats-officedocument.presentationml.comments+xml"/>
  <Override PartName="/ppt/notesSlides/notesSlide12.xml" ContentType="application/vnd.openxmlformats-officedocument.presentationml.notesSlide+xml"/>
  <Override PartName="/ppt/comments/comment6.xml" ContentType="application/vnd.openxmlformats-officedocument.presentationml.comments+xml"/>
  <Override PartName="/ppt/notesSlides/notesSlide13.xml" ContentType="application/vnd.openxmlformats-officedocument.presentationml.notesSlide+xml"/>
  <Override PartName="/ppt/comments/comment7.xml" ContentType="application/vnd.openxmlformats-officedocument.presentationml.comments+xml"/>
  <Override PartName="/ppt/notesSlides/notesSlide14.xml" ContentType="application/vnd.openxmlformats-officedocument.presentationml.notesSlide+xml"/>
  <Override PartName="/ppt/comments/comment8.xml" ContentType="application/vnd.openxmlformats-officedocument.presentationml.comments+xml"/>
  <Override PartName="/ppt/notesSlides/notesSlide15.xml" ContentType="application/vnd.openxmlformats-officedocument.presentationml.notesSlide+xml"/>
  <Override PartName="/ppt/comments/comment9.xml" ContentType="application/vnd.openxmlformats-officedocument.presentationml.comments+xml"/>
  <Override PartName="/ppt/notesSlides/notesSlide16.xml" ContentType="application/vnd.openxmlformats-officedocument.presentationml.notesSlide+xml"/>
  <Override PartName="/ppt/comments/comment10.xml" ContentType="application/vnd.openxmlformats-officedocument.presentationml.comments+xml"/>
  <Override PartName="/ppt/notesSlides/notesSlide17.xml" ContentType="application/vnd.openxmlformats-officedocument.presentationml.notesSlide+xml"/>
  <Override PartName="/ppt/comments/comment1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1"/>
  </p:notesMasterIdLst>
  <p:handoutMasterIdLst>
    <p:handoutMasterId r:id="rId32"/>
  </p:handoutMasterIdLst>
  <p:sldIdLst>
    <p:sldId id="323" r:id="rId2"/>
    <p:sldId id="259" r:id="rId3"/>
    <p:sldId id="324" r:id="rId4"/>
    <p:sldId id="294" r:id="rId5"/>
    <p:sldId id="326" r:id="rId6"/>
    <p:sldId id="327" r:id="rId7"/>
    <p:sldId id="328" r:id="rId8"/>
    <p:sldId id="329" r:id="rId9"/>
    <p:sldId id="331" r:id="rId10"/>
    <p:sldId id="330" r:id="rId11"/>
    <p:sldId id="333" r:id="rId12"/>
    <p:sldId id="334" r:id="rId13"/>
    <p:sldId id="335" r:id="rId14"/>
    <p:sldId id="336" r:id="rId15"/>
    <p:sldId id="337" r:id="rId16"/>
    <p:sldId id="338" r:id="rId17"/>
    <p:sldId id="339" r:id="rId18"/>
    <p:sldId id="340" r:id="rId19"/>
    <p:sldId id="341" r:id="rId20"/>
    <p:sldId id="342" r:id="rId21"/>
    <p:sldId id="343" r:id="rId22"/>
    <p:sldId id="344" r:id="rId23"/>
    <p:sldId id="345" r:id="rId24"/>
    <p:sldId id="346" r:id="rId25"/>
    <p:sldId id="347" r:id="rId26"/>
    <p:sldId id="349" r:id="rId27"/>
    <p:sldId id="348" r:id="rId28"/>
    <p:sldId id="350" r:id="rId29"/>
    <p:sldId id="297" r:id="rId30"/>
  </p:sldIdLst>
  <p:sldSz cx="12190413" cy="6859588"/>
  <p:notesSz cx="6858000" cy="9144000"/>
  <p:embeddedFontLst>
    <p:embeddedFont>
      <p:font typeface="굴림체" panose="02020500000000000000" charset="-127"/>
      <p:regular r:id="rId33"/>
    </p:embeddedFont>
    <p:embeddedFont>
      <p:font typeface="Calibri Light" panose="020F0302020204030204" pitchFamily="34" charset="0"/>
      <p:regular r:id="rId34"/>
      <p:italic r:id="rId35"/>
    </p:embeddedFont>
    <p:embeddedFont>
      <p:font typeface="Cambria Math" panose="02040503050406030204" pitchFamily="18" charset="0"/>
      <p:regular r:id="rId36"/>
    </p:embeddedFont>
    <p:embeddedFont>
      <p:font typeface="맑은 고딕" panose="020B0503020000020004" pitchFamily="34" charset="-127"/>
      <p:regular r:id="rId37"/>
      <p:bold r:id="rId38"/>
    </p:embeddedFont>
    <p:embeddedFont>
      <p:font typeface="Noto Sans" panose="02020500000000000000" charset="0"/>
      <p:regular r:id="rId39"/>
      <p:bold r:id="rId40"/>
    </p:embeddedFont>
    <p:embeddedFont>
      <p:font typeface="Calibri" panose="020F0502020204030204" pitchFamily="34" charset="0"/>
      <p:regular r:id="rId41"/>
      <p:bold r:id="rId42"/>
      <p:italic r:id="rId43"/>
      <p:boldItalic r:id="rId44"/>
    </p:embeddedFont>
  </p:embeddedFontLst>
  <p:defaultTextStyle>
    <a:defPPr>
      <a:defRPr lang="ko-KR"/>
    </a:defPPr>
    <a:lvl1pPr marL="0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1pPr>
    <a:lvl2pPr marL="497845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2pPr>
    <a:lvl3pPr marL="995690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3pPr>
    <a:lvl4pPr marL="1493535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4pPr>
    <a:lvl5pPr marL="1991380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5pPr>
    <a:lvl6pPr marL="2489225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6pPr>
    <a:lvl7pPr marL="2987070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7pPr>
    <a:lvl8pPr marL="3484916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8pPr>
    <a:lvl9pPr marL="3982761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2161">
          <p15:clr>
            <a:srgbClr val="A4A3A4"/>
          </p15:clr>
        </p15:guide>
        <p15:guide id="4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indows 使用者" initials="W使" lastIdx="1" clrIdx="0">
    <p:extLst>
      <p:ext uri="{19B8F6BF-5375-455C-9EA6-DF929625EA0E}">
        <p15:presenceInfo xmlns:p15="http://schemas.microsoft.com/office/powerpoint/2012/main" userId="Windows 使用者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79D"/>
    <a:srgbClr val="616D93"/>
    <a:srgbClr val="5C6A91"/>
    <a:srgbClr val="FFFFFF"/>
    <a:srgbClr val="7C89AC"/>
    <a:srgbClr val="5F6B90"/>
    <a:srgbClr val="FEC983"/>
    <a:srgbClr val="672F0D"/>
    <a:srgbClr val="AB4D97"/>
    <a:srgbClr val="D78DA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696" autoAdjust="0"/>
    <p:restoredTop sz="91383" autoAdjust="0"/>
  </p:normalViewPr>
  <p:slideViewPr>
    <p:cSldViewPr>
      <p:cViewPr varScale="1">
        <p:scale>
          <a:sx n="101" d="100"/>
          <a:sy n="101" d="100"/>
        </p:scale>
        <p:origin x="1122" y="102"/>
      </p:cViewPr>
      <p:guideLst>
        <p:guide orient="horz" pos="2160"/>
        <p:guide pos="2880"/>
        <p:guide orient="horz" pos="2161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87" d="100"/>
          <a:sy n="87" d="100"/>
        </p:scale>
        <p:origin x="3840" y="1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4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font" Target="fonts/font11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3-05T17:23:10.856" idx="1">
    <p:pos x="10" y="10"/>
    <p:text/>
    <p:extLst>
      <p:ext uri="{C676402C-5697-4E1C-873F-D02D1690AC5C}">
        <p15:threadingInfo xmlns:p15="http://schemas.microsoft.com/office/powerpoint/2012/main" timeZoneBias="-480"/>
      </p:ext>
    </p:extLst>
  </p:cm>
</p:cmLst>
</file>

<file path=ppt/comments/comment10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3-05T17:23:10.856" idx="1">
    <p:pos x="10" y="10"/>
    <p:text/>
    <p:extLst>
      <p:ext uri="{C676402C-5697-4E1C-873F-D02D1690AC5C}">
        <p15:threadingInfo xmlns:p15="http://schemas.microsoft.com/office/powerpoint/2012/main" timeZoneBias="-480"/>
      </p:ext>
    </p:extLst>
  </p:cm>
</p:cmLst>
</file>

<file path=ppt/comments/comment1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3-05T17:23:10.856" idx="1">
    <p:pos x="10" y="10"/>
    <p:text/>
    <p:extLst>
      <p:ext uri="{C676402C-5697-4E1C-873F-D02D1690AC5C}">
        <p15:threadingInfo xmlns:p15="http://schemas.microsoft.com/office/powerpoint/2012/main" timeZoneBias="-48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3-05T17:23:10.856" idx="1">
    <p:pos x="10" y="10"/>
    <p:text/>
    <p:extLst>
      <p:ext uri="{C676402C-5697-4E1C-873F-D02D1690AC5C}">
        <p15:threadingInfo xmlns:p15="http://schemas.microsoft.com/office/powerpoint/2012/main" timeZoneBias="-48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3-05T17:23:10.856" idx="1">
    <p:pos x="10" y="10"/>
    <p:text/>
    <p:extLst>
      <p:ext uri="{C676402C-5697-4E1C-873F-D02D1690AC5C}">
        <p15:threadingInfo xmlns:p15="http://schemas.microsoft.com/office/powerpoint/2012/main" timeZoneBias="-48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3-05T17:23:10.856" idx="1">
    <p:pos x="10" y="10"/>
    <p:text/>
    <p:extLst>
      <p:ext uri="{C676402C-5697-4E1C-873F-D02D1690AC5C}">
        <p15:threadingInfo xmlns:p15="http://schemas.microsoft.com/office/powerpoint/2012/main" timeZoneBias="-48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3-05T17:23:10.856" idx="1">
    <p:pos x="10" y="10"/>
    <p:text/>
    <p:extLst>
      <p:ext uri="{C676402C-5697-4E1C-873F-D02D1690AC5C}">
        <p15:threadingInfo xmlns:p15="http://schemas.microsoft.com/office/powerpoint/2012/main" timeZoneBias="-480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3-05T17:23:10.856" idx="1">
    <p:pos x="10" y="10"/>
    <p:text/>
    <p:extLst>
      <p:ext uri="{C676402C-5697-4E1C-873F-D02D1690AC5C}">
        <p15:threadingInfo xmlns:p15="http://schemas.microsoft.com/office/powerpoint/2012/main" timeZoneBias="-480"/>
      </p:ext>
    </p:extLst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3-05T17:23:10.856" idx="1">
    <p:pos x="10" y="10"/>
    <p:text/>
    <p:extLst>
      <p:ext uri="{C676402C-5697-4E1C-873F-D02D1690AC5C}">
        <p15:threadingInfo xmlns:p15="http://schemas.microsoft.com/office/powerpoint/2012/main" timeZoneBias="-480"/>
      </p:ext>
    </p:extLst>
  </p:cm>
</p:cmLst>
</file>

<file path=ppt/comments/comment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3-05T17:23:10.856" idx="1">
    <p:pos x="10" y="10"/>
    <p:text/>
    <p:extLst>
      <p:ext uri="{C676402C-5697-4E1C-873F-D02D1690AC5C}">
        <p15:threadingInfo xmlns:p15="http://schemas.microsoft.com/office/powerpoint/2012/main" timeZoneBias="-480"/>
      </p:ext>
    </p:extLst>
  </p:cm>
</p:cmLst>
</file>

<file path=ppt/comments/comment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3-05T17:23:10.856" idx="1">
    <p:pos x="10" y="10"/>
    <p:text/>
    <p:extLst>
      <p:ext uri="{C676402C-5697-4E1C-873F-D02D1690AC5C}">
        <p15:threadingInfo xmlns:p15="http://schemas.microsoft.com/office/powerpoint/2012/main" timeZoneBias="-48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CCFBE2-2B8D-499C-81C9-2CD5B3EB8E93}" type="datetimeFigureOut">
              <a:rPr lang="ko-KR" altLang="en-US" smtClean="0"/>
              <a:pPr/>
              <a:t>2021-03-11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54DD7E-3179-445A-81DB-781C4554AFF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953669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545AC5-813F-4ED1-B011-8EA17CB93331}" type="datetimeFigureOut">
              <a:rPr lang="ko-KR" altLang="en-US" smtClean="0"/>
              <a:pPr/>
              <a:t>2021-03-11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504B90-27FD-422C-8CC6-2AADAD122D0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70727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1pPr>
    <a:lvl2pPr marL="497845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2pPr>
    <a:lvl3pPr marL="995690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3pPr>
    <a:lvl4pPr marL="1493535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4pPr>
    <a:lvl5pPr marL="1991380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5pPr>
    <a:lvl6pPr marL="2489225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2987070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484916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3982761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040704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8078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65858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6413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98277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23833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86112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62166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15791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40407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24766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86373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60569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67988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4173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56933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09720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0"/>
            <a:ext cx="12190413" cy="6857107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75CFB75-E941-47A5-A34A-A2EF7FFD3181}" type="datetime1">
              <a:rPr lang="ko-KR" altLang="en-US" smtClean="0"/>
              <a:t>2021-03-11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5" name="제목 1"/>
          <p:cNvSpPr>
            <a:spLocks noGrp="1"/>
          </p:cNvSpPr>
          <p:nvPr>
            <p:ph type="ctrTitle" hasCustomPrompt="1"/>
          </p:nvPr>
        </p:nvSpPr>
        <p:spPr>
          <a:xfrm>
            <a:off x="135536" y="3141762"/>
            <a:ext cx="11936334" cy="1064354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9569" tIns="49785" rIns="99569" bIns="49785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ctr" defTabSz="99569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800" kern="1200" baseline="0" dirty="0">
                <a:solidFill>
                  <a:srgbClr val="FF979D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제목을</a:t>
            </a:r>
            <a:r>
              <a:rPr lang="en-US" altLang="ko-KR" dirty="0"/>
              <a:t> </a:t>
            </a:r>
            <a:r>
              <a:rPr lang="ko-KR" altLang="en-US" dirty="0"/>
              <a:t>입력하시오</a:t>
            </a:r>
          </a:p>
        </p:txBody>
      </p:sp>
      <p:sp>
        <p:nvSpPr>
          <p:cNvPr id="14" name="부제목 2"/>
          <p:cNvSpPr>
            <a:spLocks noGrp="1"/>
          </p:cNvSpPr>
          <p:nvPr>
            <p:ph type="subTitle" idx="1"/>
          </p:nvPr>
        </p:nvSpPr>
        <p:spPr>
          <a:xfrm>
            <a:off x="1754083" y="4293891"/>
            <a:ext cx="8699242" cy="55792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9569" tIns="49785" rIns="99569" bIns="49785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ctr" defTabSz="99569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12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  <a:lvl2pPr marL="4978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956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4935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9913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4892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9870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4849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9827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ko-KR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0"/>
            <a:ext cx="12190413" cy="6857107"/>
          </a:xfrm>
          <a:prstGeom prst="rect">
            <a:avLst/>
          </a:prstGeom>
        </p:spPr>
      </p:pic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44EDE-03C7-4117-8277-FADFE388459C}" type="datetime1">
              <a:rPr lang="ko-KR" altLang="en-US" smtClean="0"/>
              <a:t>2021-03-11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0"/>
            <a:ext cx="12190413" cy="6857107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566BFD-7F58-49FF-A468-482ED2C8CACD}" type="datetime1">
              <a:rPr lang="ko-KR" altLang="en-US" smtClean="0"/>
              <a:t>2021-03-11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0"/>
            <a:ext cx="12190413" cy="6857107"/>
          </a:xfrm>
          <a:prstGeom prst="rect">
            <a:avLst/>
          </a:prstGeom>
        </p:spPr>
      </p:pic>
      <p:sp>
        <p:nvSpPr>
          <p:cNvPr id="15" name="내용 개체 틀 2"/>
          <p:cNvSpPr>
            <a:spLocks noGrp="1"/>
          </p:cNvSpPr>
          <p:nvPr>
            <p:ph idx="1" hasCustomPrompt="1"/>
          </p:nvPr>
        </p:nvSpPr>
        <p:spPr>
          <a:xfrm>
            <a:off x="609521" y="1485579"/>
            <a:ext cx="10971372" cy="4824535"/>
          </a:xfrm>
        </p:spPr>
        <p:txBody>
          <a:bodyPr>
            <a:normAutofit/>
          </a:bodyPr>
          <a:lstStyle>
            <a:lvl1pPr algn="l">
              <a:buNone/>
              <a:defRPr sz="20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2pPr>
            <a:lvl3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3pPr>
            <a:lvl4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4pPr>
            <a:lvl5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5pPr>
          </a:lstStyle>
          <a:p>
            <a:pPr lvl="0"/>
            <a:r>
              <a:rPr lang="en-US" altLang="ko-KR" dirty="0"/>
              <a:t>Replace with your own text</a:t>
            </a:r>
            <a:endParaRPr lang="ko-KR" altLang="en-US" dirty="0"/>
          </a:p>
        </p:txBody>
      </p:sp>
      <p:sp>
        <p:nvSpPr>
          <p:cNvPr id="14" name="제목 1"/>
          <p:cNvSpPr>
            <a:spLocks noGrp="1"/>
          </p:cNvSpPr>
          <p:nvPr>
            <p:ph type="title"/>
          </p:nvPr>
        </p:nvSpPr>
        <p:spPr>
          <a:xfrm>
            <a:off x="609520" y="261442"/>
            <a:ext cx="10971373" cy="798753"/>
          </a:xfrm>
        </p:spPr>
        <p:txBody>
          <a:bodyPr vert="horz" lIns="99569" tIns="49785" rIns="99569" bIns="49785" rtlCol="0" anchor="ctr">
            <a:normAutofit/>
          </a:bodyPr>
          <a:lstStyle>
            <a:lvl1pPr algn="l" defTabSz="99569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2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521" y="6502342"/>
            <a:ext cx="2844430" cy="22069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F977F9EC-3996-488E-8D2C-6212F8633E90}" type="datetime1">
              <a:rPr lang="ko-KR" altLang="en-US" smtClean="0"/>
              <a:t>2021-03-11</a:t>
            </a:fld>
            <a:endParaRPr lang="ko-KR" altLang="en-US"/>
          </a:p>
        </p:txBody>
      </p:sp>
      <p:sp>
        <p:nvSpPr>
          <p:cNvPr id="13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5059" y="6502342"/>
            <a:ext cx="3860297" cy="22069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1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6463" y="6502342"/>
            <a:ext cx="2844430" cy="22069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0"/>
            <a:ext cx="12190413" cy="6857107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521" y="6502342"/>
            <a:ext cx="2844430" cy="22069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F505940A-260F-4020-91DD-FB5733364E75}" type="datetime1">
              <a:rPr lang="ko-KR" altLang="en-US" smtClean="0"/>
              <a:t>2021-03-11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5059" y="6502342"/>
            <a:ext cx="3860297" cy="22069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6463" y="6502342"/>
            <a:ext cx="2844430" cy="22069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609521" y="261442"/>
            <a:ext cx="10971372" cy="798753"/>
          </a:xfrm>
        </p:spPr>
        <p:txBody>
          <a:bodyPr vert="horz" lIns="99569" tIns="49785" rIns="99569" bIns="49785" rtlCol="0" anchor="ctr">
            <a:normAutofit/>
          </a:bodyPr>
          <a:lstStyle>
            <a:lvl1pPr algn="l" defTabSz="99569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2">
                    <a:lumMod val="50000"/>
                  </a:schemeClr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6" name="내용 개체 틀 2"/>
          <p:cNvSpPr>
            <a:spLocks noGrp="1"/>
          </p:cNvSpPr>
          <p:nvPr>
            <p:ph idx="1" hasCustomPrompt="1"/>
          </p:nvPr>
        </p:nvSpPr>
        <p:spPr>
          <a:xfrm>
            <a:off x="609521" y="1485578"/>
            <a:ext cx="10971372" cy="4824535"/>
          </a:xfrm>
        </p:spPr>
        <p:txBody>
          <a:bodyPr>
            <a:normAutofit/>
          </a:bodyPr>
          <a:lstStyle>
            <a:lvl1pPr algn="l">
              <a:buNone/>
              <a:defRPr sz="2000" i="1" baseline="0">
                <a:solidFill>
                  <a:schemeClr val="tx1"/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2pPr>
            <a:lvl3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3pPr>
            <a:lvl4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4pPr>
            <a:lvl5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5pPr>
          </a:lstStyle>
          <a:p>
            <a:pPr lvl="0"/>
            <a:r>
              <a:rPr lang="en-US" altLang="ko-KR" dirty="0"/>
              <a:t>Replace with your own text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1240"/>
            <a:ext cx="12190413" cy="6857107"/>
          </a:xfrm>
          <a:prstGeom prst="rect">
            <a:avLst/>
          </a:prstGeom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44FE2-1550-4BAF-BD7B-68775E34A0CD}" type="datetime1">
              <a:rPr lang="ko-KR" altLang="en-US" smtClean="0"/>
              <a:t>2021-03-11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8" name="제목 1"/>
          <p:cNvSpPr>
            <a:spLocks noGrp="1"/>
          </p:cNvSpPr>
          <p:nvPr>
            <p:ph type="ctrTitle"/>
          </p:nvPr>
        </p:nvSpPr>
        <p:spPr>
          <a:xfrm>
            <a:off x="5574986" y="2761694"/>
            <a:ext cx="5647646" cy="1172156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9569" tIns="49785" rIns="99569" bIns="49785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ctr" defTabSz="99569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7200" kern="1200" baseline="0" dirty="0">
                <a:solidFill>
                  <a:srgbClr val="FF979D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endParaRPr lang="ko-KR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521" y="19030"/>
            <a:ext cx="10971372" cy="797093"/>
          </a:xfrm>
          <a:prstGeom prst="rect">
            <a:avLst/>
          </a:prstGeom>
        </p:spPr>
        <p:txBody>
          <a:bodyPr vert="horz" lIns="99569" tIns="49785" rIns="99569" bIns="49785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521" y="1062267"/>
            <a:ext cx="10971372" cy="5287636"/>
          </a:xfrm>
          <a:prstGeom prst="rect">
            <a:avLst/>
          </a:prstGeom>
        </p:spPr>
        <p:txBody>
          <a:bodyPr vert="horz" lIns="99569" tIns="49785" rIns="99569" bIns="49785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521" y="6430887"/>
            <a:ext cx="2844430" cy="29214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lvl1pPr algn="l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9BBAAE-011E-4962-B877-D23CEDE404AA}" type="datetime1">
              <a:rPr lang="ko-KR" altLang="en-US" smtClean="0"/>
              <a:t>2021-03-11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059" y="6430887"/>
            <a:ext cx="3860297" cy="29214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lvl1pPr algn="ct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6463" y="6430887"/>
            <a:ext cx="2844430" cy="29214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lvl1pPr algn="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1" r:id="rId3"/>
    <p:sldLayoutId id="2147483656" r:id="rId4"/>
    <p:sldLayoutId id="2147483650" r:id="rId5"/>
    <p:sldLayoutId id="2147483657" r:id="rId6"/>
  </p:sldLayoutIdLst>
  <p:hf hdr="0" ftr="0" dt="0"/>
  <p:txStyles>
    <p:titleStyle>
      <a:lvl1pPr algn="l" defTabSz="995690" rtl="0" eaLnBrk="1" latinLnBrk="1" hangingPunct="1">
        <a:spcBef>
          <a:spcPct val="0"/>
        </a:spcBef>
        <a:buNone/>
        <a:defRPr lang="ko-KR" altLang="en-US" sz="3800" kern="1200">
          <a:solidFill>
            <a:sysClr val="windowText" lastClr="000000"/>
          </a:solidFill>
          <a:latin typeface="맑은 고딕" pitchFamily="50" charset="-127"/>
          <a:ea typeface="맑은 고딕" pitchFamily="50" charset="-127"/>
          <a:cs typeface="+mj-cs"/>
        </a:defRPr>
      </a:lvl1pPr>
    </p:titleStyle>
    <p:bodyStyle>
      <a:lvl1pPr marL="373384" indent="-373384" algn="l" defTabSz="995690" rtl="0" eaLnBrk="1" latinLnBrk="1" hangingPunct="1">
        <a:spcBef>
          <a:spcPct val="20000"/>
        </a:spcBef>
        <a:buFont typeface="Arial" pitchFamily="34" charset="0"/>
        <a:buChar char="•"/>
        <a:defRPr lang="ko-KR" altLang="en-US" sz="27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808998" indent="-311153" algn="l" defTabSz="995690" rtl="0" eaLnBrk="1" latinLnBrk="1" hangingPunct="1">
        <a:spcBef>
          <a:spcPct val="20000"/>
        </a:spcBef>
        <a:buFont typeface="Arial" pitchFamily="34" charset="0"/>
        <a:buChar char="–"/>
        <a:defRPr lang="ko-KR" altLang="en-US" sz="20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2pPr>
      <a:lvl3pPr marL="1244613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lang="ko-KR" altLang="en-US" sz="20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3pPr>
      <a:lvl4pPr marL="1742458" indent="-248923" algn="l" defTabSz="995690" rtl="0" eaLnBrk="1" latinLnBrk="1" hangingPunct="1">
        <a:spcBef>
          <a:spcPct val="20000"/>
        </a:spcBef>
        <a:buFont typeface="Arial" pitchFamily="34" charset="0"/>
        <a:buChar char="–"/>
        <a:defRPr lang="ko-KR" altLang="en-US" sz="20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4pPr>
      <a:lvl5pPr marL="2240303" indent="-248923" algn="l" defTabSz="995690" rtl="0" eaLnBrk="1" latinLnBrk="1" hangingPunct="1">
        <a:spcBef>
          <a:spcPct val="20000"/>
        </a:spcBef>
        <a:buFont typeface="Arial" pitchFamily="34" charset="0"/>
        <a:buChar char="»"/>
        <a:defRPr lang="ko-KR" altLang="en-US" sz="20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5pPr>
      <a:lvl6pPr marL="2738148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235993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733838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231683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97845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95690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493535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991380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489225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87070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84916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82761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0.png"/><Relationship Id="rId3" Type="http://schemas.openxmlformats.org/officeDocument/2006/relationships/image" Target="../media/image19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19.png"/><Relationship Id="rId7" Type="http://schemas.openxmlformats.org/officeDocument/2006/relationships/image" Target="../media/image32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0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Relationship Id="rId9" Type="http://schemas.openxmlformats.org/officeDocument/2006/relationships/comments" Target="../comments/commen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comments" Target="../comments/comment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5" Type="http://schemas.openxmlformats.org/officeDocument/2006/relationships/comments" Target="../comments/comment3.xml"/><Relationship Id="rId4" Type="http://schemas.openxmlformats.org/officeDocument/2006/relationships/image" Target="../media/image6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5" Type="http://schemas.openxmlformats.org/officeDocument/2006/relationships/comments" Target="../comments/comment4.xml"/><Relationship Id="rId4" Type="http://schemas.openxmlformats.org/officeDocument/2006/relationships/image" Target="../media/image6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comments" Target="../comments/commen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comments" Target="../comments/commen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comments" Target="../comments/commen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comments" Target="../comments/commen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comments" Target="../comments/comment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comments" Target="../comments/comment10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1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4.png"/><Relationship Id="rId9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135536" y="3141762"/>
            <a:ext cx="11864326" cy="1064354"/>
          </a:xfrm>
        </p:spPr>
        <p:txBody>
          <a:bodyPr/>
          <a:lstStyle/>
          <a:p>
            <a:r>
              <a:rPr lang="en-US" altLang="zh-TW" sz="2800" dirty="0">
                <a:solidFill>
                  <a:schemeClr val="tx2">
                    <a:lumMod val="40000"/>
                    <a:lumOff val="60000"/>
                  </a:schemeClr>
                </a:solidFill>
                <a:latin typeface="+mn-ea"/>
                <a:ea typeface="+mn-ea"/>
              </a:rPr>
              <a:t>MobileNets: Efficient Convolutional Neural Networks for Mobile Vision</a:t>
            </a:r>
            <a:br>
              <a:rPr lang="en-US" altLang="zh-TW" sz="2800" dirty="0">
                <a:solidFill>
                  <a:schemeClr val="tx2">
                    <a:lumMod val="40000"/>
                    <a:lumOff val="60000"/>
                  </a:schemeClr>
                </a:solidFill>
                <a:latin typeface="+mn-ea"/>
                <a:ea typeface="+mn-ea"/>
              </a:rPr>
            </a:br>
            <a:r>
              <a:rPr lang="en-US" altLang="zh-TW" sz="2800" dirty="0">
                <a:solidFill>
                  <a:schemeClr val="tx2">
                    <a:lumMod val="40000"/>
                    <a:lumOff val="60000"/>
                  </a:schemeClr>
                </a:solidFill>
                <a:latin typeface="+mn-ea"/>
                <a:ea typeface="+mn-ea"/>
              </a:rPr>
              <a:t>Applications</a:t>
            </a:r>
            <a:endParaRPr lang="ko-KR" altLang="en-US" sz="2800" dirty="0">
              <a:solidFill>
                <a:schemeClr val="tx2">
                  <a:lumMod val="40000"/>
                  <a:lumOff val="60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8" name="부제목 7"/>
          <p:cNvSpPr>
            <a:spLocks noGrp="1"/>
          </p:cNvSpPr>
          <p:nvPr>
            <p:ph type="subTitle" idx="1"/>
          </p:nvPr>
        </p:nvSpPr>
        <p:spPr>
          <a:xfrm>
            <a:off x="135536" y="4941962"/>
            <a:ext cx="8699242" cy="1584176"/>
          </a:xfrm>
        </p:spPr>
        <p:txBody>
          <a:bodyPr/>
          <a:lstStyle/>
          <a:p>
            <a:pPr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400"/>
            </a:pPr>
            <a:r>
              <a:rPr lang="en-US" altLang="zh-TW" sz="1800" b="1" dirty="0">
                <a:latin typeface="+mj-ea"/>
                <a:ea typeface="+mj-ea"/>
              </a:rPr>
              <a:t>2017 IEEE Conference on Computer Vision and Pattern Recognition</a:t>
            </a:r>
          </a:p>
          <a:p>
            <a:pPr lv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400"/>
            </a:pPr>
            <a:r>
              <a:rPr lang="en-US" altLang="zh-TW" sz="1800" b="1" dirty="0">
                <a:latin typeface="+mn-ea"/>
                <a:ea typeface="+mn-ea"/>
              </a:rPr>
              <a:t>Advisor: CHENG-MING HUANG</a:t>
            </a:r>
            <a:endParaRPr lang="en-US" altLang="zh-TW" sz="1800" dirty="0">
              <a:latin typeface="+mn-ea"/>
              <a:ea typeface="+mn-ea"/>
            </a:endParaRPr>
          </a:p>
          <a:p>
            <a:pPr lv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400"/>
            </a:pPr>
            <a:r>
              <a:rPr lang="en-US" altLang="zh-TW" sz="1800" b="1" dirty="0">
                <a:latin typeface="+mn-ea"/>
                <a:ea typeface="+mn-ea"/>
              </a:rPr>
              <a:t>Presenter: TING-HSUAN WU</a:t>
            </a:r>
            <a:endParaRPr lang="en-US" altLang="zh-TW" sz="1800" dirty="0">
              <a:latin typeface="+mn-ea"/>
              <a:ea typeface="+mn-ea"/>
            </a:endParaRPr>
          </a:p>
          <a:p>
            <a:pPr lv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400"/>
            </a:pPr>
            <a:r>
              <a:rPr lang="en-US" altLang="zh-TW" sz="1800" b="1" dirty="0" smtClean="0">
                <a:latin typeface="+mn-ea"/>
                <a:ea typeface="+mn-ea"/>
              </a:rPr>
              <a:t>Date:2021/03/11</a:t>
            </a:r>
            <a:endParaRPr lang="en-US" altLang="zh-TW" sz="1800" dirty="0">
              <a:latin typeface="+mn-ea"/>
              <a:ea typeface="+mn-ea"/>
            </a:endParaRPr>
          </a:p>
          <a:p>
            <a:pPr lv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200"/>
            </a:pPr>
            <a:endParaRPr lang="en-US" altLang="zh-TW" sz="1600" dirty="0"/>
          </a:p>
          <a:p>
            <a:endParaRPr lang="en-US" altLang="ko-KR" sz="1600" dirty="0">
              <a:latin typeface="+mj-ea"/>
              <a:ea typeface="+mj-ea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2197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圖片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606" y="3717826"/>
            <a:ext cx="2987738" cy="223558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975" y="178540"/>
            <a:ext cx="10971373" cy="798753"/>
          </a:xfrm>
        </p:spPr>
        <p:txBody>
          <a:bodyPr>
            <a:noAutofit/>
          </a:bodyPr>
          <a:lstStyle/>
          <a:p>
            <a:pPr defTabSz="914400" fontAlgn="base">
              <a:lnSpc>
                <a:spcPct val="200000"/>
              </a:lnSpc>
              <a:spcAft>
                <a:spcPct val="0"/>
              </a:spcAft>
            </a:pPr>
            <a:r>
              <a:rPr kumimoji="1" lang="en-US" altLang="ko-KR" dirty="0" err="1">
                <a:cs typeface="굴림" pitchFamily="50" charset="-127"/>
              </a:rPr>
              <a:t>Depthwise</a:t>
            </a:r>
            <a:r>
              <a:rPr kumimoji="1" lang="en-US" altLang="ko-KR" dirty="0">
                <a:cs typeface="굴림" pitchFamily="50" charset="-127"/>
              </a:rPr>
              <a:t> Separable Convolution</a:t>
            </a:r>
          </a:p>
        </p:txBody>
      </p:sp>
      <p:sp>
        <p:nvSpPr>
          <p:cNvPr id="9" name="내용 개체 틀 4"/>
          <p:cNvSpPr txBox="1">
            <a:spLocks/>
          </p:cNvSpPr>
          <p:nvPr/>
        </p:nvSpPr>
        <p:spPr>
          <a:xfrm>
            <a:off x="262558" y="1593590"/>
            <a:ext cx="10971372" cy="4824535"/>
          </a:xfrm>
          <a:prstGeom prst="rect">
            <a:avLst/>
          </a:prstGeom>
        </p:spPr>
        <p:txBody>
          <a:bodyPr vert="horz" lIns="99569" tIns="49785" rIns="99569" bIns="49785" rtlCol="0">
            <a:normAutofit/>
          </a:bodyPr>
          <a:lstStyle>
            <a:lvl1pPr marL="373384" indent="-373384" algn="l" defTabSz="99569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0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1pPr>
            <a:lvl2pPr marL="808998" indent="-311153" algn="l" defTabSz="99569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5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  <a:cs typeface="+mn-cs"/>
              </a:defRPr>
            </a:lvl2pPr>
            <a:lvl3pPr marL="1244613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5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  <a:cs typeface="+mn-cs"/>
              </a:defRPr>
            </a:lvl3pPr>
            <a:lvl4pPr marL="1742458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5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  <a:cs typeface="+mn-cs"/>
              </a:defRPr>
            </a:lvl4pPr>
            <a:lvl5pPr marL="2240303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5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  <a:cs typeface="+mn-cs"/>
              </a:defRPr>
            </a:lvl5pPr>
            <a:lvl6pPr marL="2738148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35993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33838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31683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en-US" altLang="zh-TW" i="0" dirty="0">
              <a:latin typeface="+mj-ea"/>
              <a:ea typeface="+mj-ea"/>
            </a:endParaRPr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118542" y="1194213"/>
            <a:ext cx="10971373" cy="798753"/>
          </a:xfrm>
          <a:prstGeom prst="rect">
            <a:avLst/>
          </a:prstGeom>
        </p:spPr>
        <p:txBody>
          <a:bodyPr vert="horz" lIns="99569" tIns="49785" rIns="99569" bIns="49785" rtlCol="0" anchor="ctr">
            <a:normAutofit fontScale="62500" lnSpcReduction="20000"/>
          </a:bodyPr>
          <a:lstStyle>
            <a:lvl1pPr algn="l" defTabSz="99569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pPr defTabSz="914400" fontAlgn="base">
              <a:lnSpc>
                <a:spcPct val="200000"/>
              </a:lnSpc>
              <a:spcAft>
                <a:spcPct val="0"/>
              </a:spcAft>
            </a:pPr>
            <a:endParaRPr kumimoji="1" lang="en-US" altLang="ko-KR" dirty="0">
              <a:solidFill>
                <a:schemeClr val="tx1"/>
              </a:solidFill>
              <a:cs typeface="굴림" pitchFamily="50" charset="-127"/>
            </a:endParaRPr>
          </a:p>
        </p:txBody>
      </p:sp>
      <p:sp>
        <p:nvSpPr>
          <p:cNvPr id="13" name="내용 개체 틀 4"/>
          <p:cNvSpPr txBox="1">
            <a:spLocks/>
          </p:cNvSpPr>
          <p:nvPr/>
        </p:nvSpPr>
        <p:spPr>
          <a:xfrm>
            <a:off x="440356" y="1610915"/>
            <a:ext cx="11783839" cy="4824535"/>
          </a:xfrm>
          <a:prstGeom prst="rect">
            <a:avLst/>
          </a:prstGeom>
        </p:spPr>
        <p:txBody>
          <a:bodyPr vert="horz" lIns="99569" tIns="49785" rIns="99569" bIns="49785" rtlCol="0">
            <a:normAutofit/>
          </a:bodyPr>
          <a:lstStyle>
            <a:lvl1pPr marL="373384" indent="-373384" algn="l" defTabSz="99569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0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1pPr>
            <a:lvl2pPr marL="808998" indent="-311153" algn="l" defTabSz="99569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5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  <a:cs typeface="+mn-cs"/>
              </a:defRPr>
            </a:lvl2pPr>
            <a:lvl3pPr marL="1244613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5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  <a:cs typeface="+mn-cs"/>
              </a:defRPr>
            </a:lvl3pPr>
            <a:lvl4pPr marL="1742458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5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  <a:cs typeface="+mn-cs"/>
              </a:defRPr>
            </a:lvl4pPr>
            <a:lvl5pPr marL="2240303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5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  <a:cs typeface="+mn-cs"/>
              </a:defRPr>
            </a:lvl5pPr>
            <a:lvl6pPr marL="2738148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35993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33838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31683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TW" i="0" dirty="0" err="1">
                <a:latin typeface="+mj-ea"/>
              </a:rPr>
              <a:t>Depthwise</a:t>
            </a:r>
            <a:r>
              <a:rPr lang="en-US" altLang="zh-TW" i="0" dirty="0">
                <a:latin typeface="+mj-ea"/>
              </a:rPr>
              <a:t> </a:t>
            </a:r>
            <a:r>
              <a:rPr lang="en-US" altLang="zh-TW" i="0" dirty="0" smtClean="0">
                <a:latin typeface="+mj-ea"/>
              </a:rPr>
              <a:t>Convolutions</a:t>
            </a:r>
            <a:r>
              <a:rPr lang="zh-TW" altLang="en-US" i="0" dirty="0" smtClean="0">
                <a:latin typeface="+mj-ea"/>
              </a:rPr>
              <a:t>來</a:t>
            </a:r>
            <a:r>
              <a:rPr lang="zh-TW" altLang="en-US" i="0" dirty="0">
                <a:latin typeface="+mj-ea"/>
              </a:rPr>
              <a:t>作為每個輸入通道的</a:t>
            </a:r>
            <a:r>
              <a:rPr lang="en-US" altLang="zh-TW" i="0" dirty="0">
                <a:latin typeface="+mj-ea"/>
              </a:rPr>
              <a:t>filters</a:t>
            </a:r>
            <a:r>
              <a:rPr lang="zh-TW" altLang="en-US" i="0" dirty="0">
                <a:latin typeface="+mj-ea"/>
                <a:ea typeface="+mj-ea"/>
              </a:rPr>
              <a:t>，一般的卷積運算都是將每個</a:t>
            </a:r>
            <a:r>
              <a:rPr lang="en-US" altLang="zh-TW" i="0" dirty="0">
                <a:latin typeface="+mj-ea"/>
                <a:ea typeface="+mj-ea"/>
              </a:rPr>
              <a:t>kernel map</a:t>
            </a:r>
            <a:r>
              <a:rPr lang="zh-TW" altLang="en-US" i="0" dirty="0">
                <a:latin typeface="+mj-ea"/>
                <a:ea typeface="+mj-ea"/>
              </a:rPr>
              <a:t>和</a:t>
            </a:r>
            <a:endParaRPr lang="en-US" altLang="zh-TW" i="0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zh-TW" altLang="en-US" i="0" dirty="0">
                <a:latin typeface="+mj-ea"/>
                <a:ea typeface="+mj-ea"/>
              </a:rPr>
              <a:t>所有的</a:t>
            </a:r>
            <a:r>
              <a:rPr lang="en-US" altLang="zh-TW" i="0" dirty="0">
                <a:latin typeface="+mj-ea"/>
                <a:ea typeface="+mj-ea"/>
              </a:rPr>
              <a:t>channel</a:t>
            </a:r>
            <a:r>
              <a:rPr lang="zh-TW" altLang="en-US" i="0" dirty="0">
                <a:latin typeface="+mj-ea"/>
                <a:ea typeface="+mj-ea"/>
              </a:rPr>
              <a:t>去做</a:t>
            </a:r>
            <a:r>
              <a:rPr lang="en-US" altLang="zh-TW" i="0" dirty="0">
                <a:latin typeface="+mj-ea"/>
              </a:rPr>
              <a:t>convolutions</a:t>
            </a:r>
            <a:r>
              <a:rPr lang="zh-TW" altLang="en-US" i="0" dirty="0">
                <a:latin typeface="+mj-ea"/>
              </a:rPr>
              <a:t>，然後</a:t>
            </a:r>
            <a:r>
              <a:rPr lang="en-US" altLang="zh-TW" i="0" dirty="0" smtClean="0">
                <a:latin typeface="+mj-ea"/>
              </a:rPr>
              <a:t>DW</a:t>
            </a:r>
            <a:r>
              <a:rPr lang="zh-TW" altLang="en-US" i="0" dirty="0" smtClean="0">
                <a:latin typeface="+mj-ea"/>
              </a:rPr>
              <a:t>是</a:t>
            </a:r>
            <a:r>
              <a:rPr lang="zh-TW" altLang="en-US" i="0" dirty="0">
                <a:latin typeface="+mj-ea"/>
              </a:rPr>
              <a:t>將每個</a:t>
            </a:r>
            <a:r>
              <a:rPr lang="en-US" altLang="zh-TW" i="0" dirty="0" smtClean="0">
                <a:latin typeface="+mj-ea"/>
              </a:rPr>
              <a:t>channel</a:t>
            </a:r>
            <a:r>
              <a:rPr lang="zh-TW" altLang="en-US" i="0" dirty="0" smtClean="0">
                <a:latin typeface="+mj-ea"/>
              </a:rPr>
              <a:t>對應各自的</a:t>
            </a:r>
            <a:r>
              <a:rPr lang="en-US" altLang="zh-TW" i="0" dirty="0" smtClean="0">
                <a:latin typeface="+mj-ea"/>
              </a:rPr>
              <a:t>Kernel</a:t>
            </a:r>
            <a:r>
              <a:rPr lang="zh-TW" altLang="en-US" i="0" dirty="0" smtClean="0">
                <a:latin typeface="+mj-ea"/>
              </a:rPr>
              <a:t>來做</a:t>
            </a:r>
            <a:r>
              <a:rPr lang="en-US" altLang="zh-TW" i="0" dirty="0" smtClean="0">
                <a:latin typeface="+mj-ea"/>
              </a:rPr>
              <a:t>convolution</a:t>
            </a:r>
            <a:r>
              <a:rPr lang="zh-TW" altLang="en-US" i="0" dirty="0" smtClean="0">
                <a:latin typeface="+mj-ea"/>
              </a:rPr>
              <a:t>。</a:t>
            </a:r>
            <a:endParaRPr lang="en-US" altLang="zh-TW" i="0" dirty="0" smtClean="0">
              <a:latin typeface="+mj-ea"/>
            </a:endParaRPr>
          </a:p>
          <a:p>
            <a:pPr>
              <a:lnSpc>
                <a:spcPct val="150000"/>
              </a:lnSpc>
            </a:pPr>
            <a:r>
              <a:rPr lang="zh-TW" altLang="en-US" i="0" dirty="0">
                <a:latin typeface="+mj-ea"/>
              </a:rPr>
              <a:t>則它的計算成本</a:t>
            </a:r>
            <a:r>
              <a:rPr lang="zh-TW" altLang="en-US" i="0" dirty="0" smtClean="0">
                <a:latin typeface="+mj-ea"/>
              </a:rPr>
              <a:t>為 </a:t>
            </a:r>
            <a:r>
              <a:rPr lang="en-US" altLang="zh-TW" i="0" dirty="0" smtClean="0">
                <a:latin typeface="+mj-ea"/>
              </a:rPr>
              <a:t>:</a:t>
            </a:r>
            <a:endParaRPr lang="en-US" altLang="zh-TW" i="0" dirty="0">
              <a:latin typeface="+mj-ea"/>
            </a:endParaRPr>
          </a:p>
          <a:p>
            <a:pPr>
              <a:lnSpc>
                <a:spcPct val="150000"/>
              </a:lnSpc>
            </a:pPr>
            <a:endParaRPr lang="en-US" altLang="zh-TW" i="0" dirty="0" smtClean="0">
              <a:latin typeface="+mj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矩形 23"/>
              <p:cNvSpPr/>
              <p:nvPr/>
            </p:nvSpPr>
            <p:spPr>
              <a:xfrm>
                <a:off x="1126654" y="3815422"/>
                <a:ext cx="46666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4" name="矩形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6654" y="3815422"/>
                <a:ext cx="466666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矩形 24"/>
              <p:cNvSpPr/>
              <p:nvPr/>
            </p:nvSpPr>
            <p:spPr>
              <a:xfrm>
                <a:off x="334178" y="5028471"/>
                <a:ext cx="53937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altLang="zh-TW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5" name="矩形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178" y="5028471"/>
                <a:ext cx="539378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矩形 25"/>
              <p:cNvSpPr/>
              <p:nvPr/>
            </p:nvSpPr>
            <p:spPr>
              <a:xfrm>
                <a:off x="1126654" y="5650892"/>
                <a:ext cx="53937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altLang="zh-TW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6" name="矩形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6654" y="5650892"/>
                <a:ext cx="539378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8" name="圖片 2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90950" y="4161726"/>
            <a:ext cx="3533775" cy="1066800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10</a:t>
            </a:fld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2651483" y="2728083"/>
                <a:ext cx="281840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zh-TW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</m:sSub>
                    <m:r>
                      <a:rPr lang="en-US" altLang="zh-TW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altLang="zh-TW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zh-TW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</m:sSub>
                  </m:oMath>
                </a14:m>
                <a:r>
                  <a:rPr lang="en-US" altLang="zh-TW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TW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</m:t>
                    </m:r>
                    <m:r>
                      <a:rPr lang="en-US" altLang="zh-TW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altLang="zh-TW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zh-TW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</m:sSub>
                    <m:r>
                      <a:rPr lang="en-US" altLang="zh-TW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altLang="zh-TW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zh-TW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</m:sSub>
                  </m:oMath>
                </a14:m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1483" y="2728083"/>
                <a:ext cx="2818400" cy="400110"/>
              </a:xfrm>
              <a:prstGeom prst="rect">
                <a:avLst/>
              </a:prstGeom>
              <a:blipFill>
                <a:blip r:embed="rId8"/>
                <a:stretch>
                  <a:fillRect b="-153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 descr="Image for post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2391" y="2928138"/>
            <a:ext cx="3153873" cy="3448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4623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975" y="178540"/>
            <a:ext cx="10971373" cy="798753"/>
          </a:xfrm>
        </p:spPr>
        <p:txBody>
          <a:bodyPr>
            <a:noAutofit/>
          </a:bodyPr>
          <a:lstStyle/>
          <a:p>
            <a:pPr defTabSz="914400" fontAlgn="base">
              <a:lnSpc>
                <a:spcPct val="200000"/>
              </a:lnSpc>
              <a:spcAft>
                <a:spcPct val="0"/>
              </a:spcAft>
            </a:pPr>
            <a:r>
              <a:rPr kumimoji="1" lang="en-US" altLang="ko-KR" dirty="0" err="1">
                <a:cs typeface="굴림" pitchFamily="50" charset="-127"/>
              </a:rPr>
              <a:t>Depthwise</a:t>
            </a:r>
            <a:r>
              <a:rPr kumimoji="1" lang="en-US" altLang="ko-KR" dirty="0">
                <a:cs typeface="굴림" pitchFamily="50" charset="-127"/>
              </a:rPr>
              <a:t> Separable Convolution</a:t>
            </a:r>
          </a:p>
        </p:txBody>
      </p:sp>
      <p:sp>
        <p:nvSpPr>
          <p:cNvPr id="9" name="내용 개체 틀 4"/>
          <p:cNvSpPr txBox="1">
            <a:spLocks/>
          </p:cNvSpPr>
          <p:nvPr/>
        </p:nvSpPr>
        <p:spPr>
          <a:xfrm>
            <a:off x="262558" y="1593590"/>
            <a:ext cx="10971372" cy="4824535"/>
          </a:xfrm>
          <a:prstGeom prst="rect">
            <a:avLst/>
          </a:prstGeom>
        </p:spPr>
        <p:txBody>
          <a:bodyPr vert="horz" lIns="99569" tIns="49785" rIns="99569" bIns="49785" rtlCol="0">
            <a:normAutofit/>
          </a:bodyPr>
          <a:lstStyle>
            <a:lvl1pPr marL="373384" indent="-373384" algn="l" defTabSz="99569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0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1pPr>
            <a:lvl2pPr marL="808998" indent="-311153" algn="l" defTabSz="99569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5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  <a:cs typeface="+mn-cs"/>
              </a:defRPr>
            </a:lvl2pPr>
            <a:lvl3pPr marL="1244613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5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  <a:cs typeface="+mn-cs"/>
              </a:defRPr>
            </a:lvl3pPr>
            <a:lvl4pPr marL="1742458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5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  <a:cs typeface="+mn-cs"/>
              </a:defRPr>
            </a:lvl4pPr>
            <a:lvl5pPr marL="2240303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5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  <a:cs typeface="+mn-cs"/>
              </a:defRPr>
            </a:lvl5pPr>
            <a:lvl6pPr marL="2738148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35993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33838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31683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en-US" altLang="zh-TW" i="0" dirty="0">
              <a:latin typeface="+mj-ea"/>
              <a:ea typeface="+mj-ea"/>
            </a:endParaRPr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118542" y="1194213"/>
            <a:ext cx="10971373" cy="798753"/>
          </a:xfrm>
          <a:prstGeom prst="rect">
            <a:avLst/>
          </a:prstGeom>
        </p:spPr>
        <p:txBody>
          <a:bodyPr vert="horz" lIns="99569" tIns="49785" rIns="99569" bIns="49785" rtlCol="0" anchor="ctr">
            <a:normAutofit fontScale="62500" lnSpcReduction="20000"/>
          </a:bodyPr>
          <a:lstStyle>
            <a:lvl1pPr algn="l" defTabSz="99569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pPr defTabSz="914400" fontAlgn="base">
              <a:lnSpc>
                <a:spcPct val="200000"/>
              </a:lnSpc>
              <a:spcAft>
                <a:spcPct val="0"/>
              </a:spcAft>
            </a:pPr>
            <a:endParaRPr kumimoji="1" lang="en-US" altLang="ko-KR" dirty="0">
              <a:solidFill>
                <a:schemeClr val="tx1"/>
              </a:solidFill>
              <a:cs typeface="굴림" pitchFamily="50" charset="-127"/>
            </a:endParaRPr>
          </a:p>
        </p:txBody>
      </p:sp>
      <p:sp>
        <p:nvSpPr>
          <p:cNvPr id="13" name="내용 개체 틀 4"/>
          <p:cNvSpPr txBox="1">
            <a:spLocks/>
          </p:cNvSpPr>
          <p:nvPr/>
        </p:nvSpPr>
        <p:spPr>
          <a:xfrm>
            <a:off x="440356" y="1610915"/>
            <a:ext cx="11783839" cy="4824535"/>
          </a:xfrm>
          <a:prstGeom prst="rect">
            <a:avLst/>
          </a:prstGeom>
        </p:spPr>
        <p:txBody>
          <a:bodyPr vert="horz" lIns="99569" tIns="49785" rIns="99569" bIns="49785" rtlCol="0">
            <a:normAutofit/>
          </a:bodyPr>
          <a:lstStyle>
            <a:lvl1pPr marL="373384" indent="-373384" algn="l" defTabSz="99569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0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1pPr>
            <a:lvl2pPr marL="808998" indent="-311153" algn="l" defTabSz="99569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5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  <a:cs typeface="+mn-cs"/>
              </a:defRPr>
            </a:lvl2pPr>
            <a:lvl3pPr marL="1244613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5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  <a:cs typeface="+mn-cs"/>
              </a:defRPr>
            </a:lvl3pPr>
            <a:lvl4pPr marL="1742458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5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  <a:cs typeface="+mn-cs"/>
              </a:defRPr>
            </a:lvl4pPr>
            <a:lvl5pPr marL="2240303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5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  <a:cs typeface="+mn-cs"/>
              </a:defRPr>
            </a:lvl5pPr>
            <a:lvl6pPr marL="2738148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35993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33838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31683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TW" i="0" dirty="0" err="1">
                <a:latin typeface="+mj-ea"/>
              </a:rPr>
              <a:t>Depthwise</a:t>
            </a:r>
            <a:r>
              <a:rPr lang="en-US" altLang="zh-TW" i="0" dirty="0">
                <a:latin typeface="+mj-ea"/>
              </a:rPr>
              <a:t> Convolutions</a:t>
            </a:r>
            <a:r>
              <a:rPr lang="zh-TW" altLang="en-US" i="0" dirty="0">
                <a:latin typeface="+mj-ea"/>
              </a:rPr>
              <a:t>並不會結合成新的</a:t>
            </a:r>
            <a:r>
              <a:rPr lang="en-US" altLang="zh-TW" i="0" dirty="0">
                <a:latin typeface="+mj-ea"/>
              </a:rPr>
              <a:t>feature</a:t>
            </a:r>
            <a:r>
              <a:rPr lang="zh-TW" altLang="en-US" i="0" dirty="0">
                <a:latin typeface="+mj-ea"/>
              </a:rPr>
              <a:t>，所以為了產生新的</a:t>
            </a:r>
            <a:r>
              <a:rPr lang="en-US" altLang="zh-TW" i="0" dirty="0">
                <a:latin typeface="+mj-ea"/>
              </a:rPr>
              <a:t>feature</a:t>
            </a:r>
            <a:r>
              <a:rPr lang="zh-TW" altLang="en-US" i="0" dirty="0">
                <a:latin typeface="+mj-ea"/>
              </a:rPr>
              <a:t>，需要再</a:t>
            </a:r>
            <a:endParaRPr lang="en-US" altLang="zh-TW" i="0" dirty="0">
              <a:latin typeface="+mj-ea"/>
            </a:endParaRPr>
          </a:p>
          <a:p>
            <a:pPr>
              <a:lnSpc>
                <a:spcPct val="150000"/>
              </a:lnSpc>
            </a:pPr>
            <a:r>
              <a:rPr lang="zh-TW" altLang="en-US" i="0" dirty="0">
                <a:latin typeface="+mj-ea"/>
              </a:rPr>
              <a:t>額外的一層，</a:t>
            </a:r>
            <a:r>
              <a:rPr lang="en-US" altLang="zh-TW" i="0" dirty="0">
                <a:latin typeface="+mj-ea"/>
              </a:rPr>
              <a:t> Pointwise Convolutions</a:t>
            </a:r>
            <a:r>
              <a:rPr lang="zh-TW" altLang="en-US" i="0" dirty="0">
                <a:latin typeface="+mj-ea"/>
              </a:rPr>
              <a:t>該層通過</a:t>
            </a:r>
            <a:r>
              <a:rPr lang="en-US" altLang="zh-TW" i="0" dirty="0">
                <a:latin typeface="+mj-ea"/>
              </a:rPr>
              <a:t>1</a:t>
            </a:r>
            <a:r>
              <a:rPr lang="zh-TW" altLang="en-US" i="0" dirty="0">
                <a:latin typeface="+mj-ea"/>
              </a:rPr>
              <a:t> </a:t>
            </a:r>
            <a:r>
              <a:rPr lang="en-US" altLang="zh-TW" i="0" dirty="0">
                <a:latin typeface="+mj-ea"/>
              </a:rPr>
              <a:t>x 1</a:t>
            </a:r>
            <a:r>
              <a:rPr lang="zh-TW" altLang="en-US" i="0" dirty="0">
                <a:latin typeface="+mj-ea"/>
              </a:rPr>
              <a:t>的卷積來計算輸出的線性組合，</a:t>
            </a:r>
            <a:endParaRPr lang="en-US" altLang="zh-TW" i="0" dirty="0">
              <a:latin typeface="+mj-ea"/>
            </a:endParaRPr>
          </a:p>
          <a:p>
            <a:pPr>
              <a:lnSpc>
                <a:spcPct val="150000"/>
              </a:lnSpc>
            </a:pPr>
            <a:r>
              <a:rPr lang="zh-TW" altLang="en-US" i="0" dirty="0">
                <a:latin typeface="+mj-ea"/>
              </a:rPr>
              <a:t>則它的計算成本為</a:t>
            </a:r>
            <a:r>
              <a:rPr lang="en-US" altLang="zh-TW" i="0" dirty="0">
                <a:latin typeface="+mj-ea"/>
              </a:rPr>
              <a:t>:</a:t>
            </a:r>
          </a:p>
          <a:p>
            <a:pPr>
              <a:lnSpc>
                <a:spcPct val="150000"/>
              </a:lnSpc>
            </a:pPr>
            <a:endParaRPr lang="en-US" altLang="zh-TW" i="0" dirty="0">
              <a:latin typeface="+mj-ea"/>
            </a:endParaRPr>
          </a:p>
          <a:p>
            <a:pPr>
              <a:lnSpc>
                <a:spcPct val="150000"/>
              </a:lnSpc>
            </a:pPr>
            <a:endParaRPr lang="en-US" altLang="zh-TW" i="0" dirty="0">
              <a:latin typeface="+mj-ea"/>
              <a:ea typeface="+mj-ea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9566" y="3777767"/>
            <a:ext cx="4217356" cy="1558588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426" y="3577593"/>
            <a:ext cx="2987738" cy="22355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/>
              <p:cNvSpPr/>
              <p:nvPr/>
            </p:nvSpPr>
            <p:spPr>
              <a:xfrm>
                <a:off x="1227474" y="3675189"/>
                <a:ext cx="46666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6" name="矩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7474" y="3675189"/>
                <a:ext cx="466666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/>
              <p:cNvSpPr/>
              <p:nvPr/>
            </p:nvSpPr>
            <p:spPr>
              <a:xfrm>
                <a:off x="434998" y="4888238"/>
                <a:ext cx="53937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altLang="zh-TW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7" name="矩形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998" y="4888238"/>
                <a:ext cx="539378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/>
              <p:cNvSpPr/>
              <p:nvPr/>
            </p:nvSpPr>
            <p:spPr>
              <a:xfrm>
                <a:off x="1227474" y="5510659"/>
                <a:ext cx="53937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altLang="zh-TW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8" name="矩形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7474" y="5510659"/>
                <a:ext cx="539378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 18"/>
              <p:cNvSpPr/>
              <p:nvPr/>
            </p:nvSpPr>
            <p:spPr>
              <a:xfrm>
                <a:off x="2724175" y="2739431"/>
                <a:ext cx="2087751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zh-TW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</m:sSub>
                    <m:r>
                      <a:rPr lang="en-US" altLang="zh-TW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altLang="zh-TW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zh-TW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</m:sSub>
                  </m:oMath>
                </a14:m>
                <a:r>
                  <a:rPr lang="en-US" altLang="zh-TW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TW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</m:t>
                    </m:r>
                    <m:r>
                      <a:rPr lang="en-US" altLang="zh-TW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TW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</m:oMath>
                </a14:m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9" name="矩形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4175" y="2739431"/>
                <a:ext cx="2087751" cy="400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11</a:t>
            </a:fld>
            <a:endParaRPr lang="ko-KR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52134" y="2739431"/>
            <a:ext cx="3586585" cy="2849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327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975" y="178540"/>
            <a:ext cx="10971373" cy="798753"/>
          </a:xfrm>
        </p:spPr>
        <p:txBody>
          <a:bodyPr>
            <a:noAutofit/>
          </a:bodyPr>
          <a:lstStyle/>
          <a:p>
            <a:pPr defTabSz="914400" fontAlgn="base">
              <a:lnSpc>
                <a:spcPct val="200000"/>
              </a:lnSpc>
              <a:spcAft>
                <a:spcPct val="0"/>
              </a:spcAft>
            </a:pPr>
            <a:r>
              <a:rPr kumimoji="1" lang="en-US" altLang="ko-KR" dirty="0" err="1">
                <a:cs typeface="굴림" pitchFamily="50" charset="-127"/>
              </a:rPr>
              <a:t>Depthwise</a:t>
            </a:r>
            <a:r>
              <a:rPr kumimoji="1" lang="en-US" altLang="ko-KR" dirty="0">
                <a:cs typeface="굴림" pitchFamily="50" charset="-127"/>
              </a:rPr>
              <a:t> Separable Convolution</a:t>
            </a:r>
          </a:p>
        </p:txBody>
      </p:sp>
      <p:sp>
        <p:nvSpPr>
          <p:cNvPr id="9" name="내용 개체 틀 4"/>
          <p:cNvSpPr txBox="1">
            <a:spLocks/>
          </p:cNvSpPr>
          <p:nvPr/>
        </p:nvSpPr>
        <p:spPr>
          <a:xfrm>
            <a:off x="262558" y="1593590"/>
            <a:ext cx="10971372" cy="4824535"/>
          </a:xfrm>
          <a:prstGeom prst="rect">
            <a:avLst/>
          </a:prstGeom>
        </p:spPr>
        <p:txBody>
          <a:bodyPr vert="horz" lIns="99569" tIns="49785" rIns="99569" bIns="49785" rtlCol="0">
            <a:normAutofit/>
          </a:bodyPr>
          <a:lstStyle>
            <a:lvl1pPr marL="373384" indent="-373384" algn="l" defTabSz="99569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0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1pPr>
            <a:lvl2pPr marL="808998" indent="-311153" algn="l" defTabSz="99569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5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  <a:cs typeface="+mn-cs"/>
              </a:defRPr>
            </a:lvl2pPr>
            <a:lvl3pPr marL="1244613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5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  <a:cs typeface="+mn-cs"/>
              </a:defRPr>
            </a:lvl3pPr>
            <a:lvl4pPr marL="1742458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5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  <a:cs typeface="+mn-cs"/>
              </a:defRPr>
            </a:lvl4pPr>
            <a:lvl5pPr marL="2240303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5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  <a:cs typeface="+mn-cs"/>
              </a:defRPr>
            </a:lvl5pPr>
            <a:lvl6pPr marL="2738148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35993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33838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31683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en-US" altLang="zh-TW" i="0" dirty="0">
              <a:latin typeface="+mj-ea"/>
              <a:ea typeface="+mj-ea"/>
            </a:endParaRPr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118542" y="1194213"/>
            <a:ext cx="10971373" cy="798753"/>
          </a:xfrm>
          <a:prstGeom prst="rect">
            <a:avLst/>
          </a:prstGeom>
        </p:spPr>
        <p:txBody>
          <a:bodyPr vert="horz" lIns="99569" tIns="49785" rIns="99569" bIns="49785" rtlCol="0" anchor="ctr">
            <a:normAutofit fontScale="62500" lnSpcReduction="20000"/>
          </a:bodyPr>
          <a:lstStyle>
            <a:lvl1pPr algn="l" defTabSz="99569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pPr defTabSz="914400" fontAlgn="base">
              <a:lnSpc>
                <a:spcPct val="200000"/>
              </a:lnSpc>
              <a:spcAft>
                <a:spcPct val="0"/>
              </a:spcAft>
            </a:pPr>
            <a:endParaRPr kumimoji="1" lang="en-US" altLang="ko-KR" dirty="0">
              <a:solidFill>
                <a:schemeClr val="tx1"/>
              </a:solidFill>
              <a:cs typeface="굴림" pitchFamily="50" charset="-127"/>
            </a:endParaRPr>
          </a:p>
        </p:txBody>
      </p:sp>
      <p:sp>
        <p:nvSpPr>
          <p:cNvPr id="13" name="내용 개체 틀 4"/>
          <p:cNvSpPr txBox="1">
            <a:spLocks/>
          </p:cNvSpPr>
          <p:nvPr/>
        </p:nvSpPr>
        <p:spPr>
          <a:xfrm>
            <a:off x="440356" y="1610915"/>
            <a:ext cx="11783839" cy="4824535"/>
          </a:xfrm>
          <a:prstGeom prst="rect">
            <a:avLst/>
          </a:prstGeom>
        </p:spPr>
        <p:txBody>
          <a:bodyPr vert="horz" lIns="99569" tIns="49785" rIns="99569" bIns="49785" rtlCol="0">
            <a:normAutofit/>
          </a:bodyPr>
          <a:lstStyle>
            <a:lvl1pPr marL="373384" indent="-373384" algn="l" defTabSz="99569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0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1pPr>
            <a:lvl2pPr marL="808998" indent="-311153" algn="l" defTabSz="99569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5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  <a:cs typeface="+mn-cs"/>
              </a:defRPr>
            </a:lvl2pPr>
            <a:lvl3pPr marL="1244613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5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  <a:cs typeface="+mn-cs"/>
              </a:defRPr>
            </a:lvl3pPr>
            <a:lvl4pPr marL="1742458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5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  <a:cs typeface="+mn-cs"/>
              </a:defRPr>
            </a:lvl4pPr>
            <a:lvl5pPr marL="2240303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5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  <a:cs typeface="+mn-cs"/>
              </a:defRPr>
            </a:lvl5pPr>
            <a:lvl6pPr marL="2738148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35993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33838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31683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TW" altLang="en-US" i="0" dirty="0">
                <a:latin typeface="+mj-ea"/>
              </a:rPr>
              <a:t>整個</a:t>
            </a:r>
            <a:r>
              <a:rPr lang="en-US" altLang="zh-TW" i="0" dirty="0" err="1">
                <a:latin typeface="+mj-ea"/>
              </a:rPr>
              <a:t>Depthwise</a:t>
            </a:r>
            <a:r>
              <a:rPr lang="en-US" altLang="zh-TW" i="0" dirty="0">
                <a:latin typeface="+mj-ea"/>
              </a:rPr>
              <a:t> Separable </a:t>
            </a:r>
            <a:r>
              <a:rPr lang="en-US" altLang="zh-TW" i="0" dirty="0" err="1">
                <a:latin typeface="+mj-ea"/>
              </a:rPr>
              <a:t>Convoulution</a:t>
            </a:r>
            <a:r>
              <a:rPr lang="zh-TW" altLang="en-US" i="0" dirty="0">
                <a:latin typeface="+mj-ea"/>
              </a:rPr>
              <a:t>的計算成本為</a:t>
            </a:r>
            <a:r>
              <a:rPr lang="en-US" altLang="zh-TW" i="0" dirty="0">
                <a:latin typeface="+mj-ea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zh-TW" altLang="en-US" i="0" dirty="0">
                <a:latin typeface="+mj-ea"/>
              </a:rPr>
              <a:t>那我們可以減少的計算量為</a:t>
            </a:r>
            <a:r>
              <a:rPr lang="en-US" altLang="zh-TW" i="0" dirty="0">
                <a:latin typeface="+mj-ea"/>
              </a:rPr>
              <a:t>:</a:t>
            </a:r>
            <a:endParaRPr lang="en-US" altLang="zh-TW" sz="2400" i="0" dirty="0">
              <a:latin typeface="+mj-ea"/>
            </a:endParaRPr>
          </a:p>
          <a:p>
            <a:pPr>
              <a:lnSpc>
                <a:spcPct val="150000"/>
              </a:lnSpc>
            </a:pPr>
            <a:endParaRPr lang="en-US" altLang="zh-TW" sz="2400" i="0" dirty="0">
              <a:latin typeface="+mj-ea"/>
              <a:ea typeface="+mj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9551590" y="1701602"/>
                <a:ext cx="2087751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zh-TW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</m:sSub>
                    <m:r>
                      <a:rPr lang="en-US" altLang="zh-TW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altLang="zh-TW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zh-TW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</m:sSub>
                  </m:oMath>
                </a14:m>
                <a:r>
                  <a:rPr lang="en-US" altLang="zh-TW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TW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</m:t>
                    </m:r>
                    <m:r>
                      <a:rPr lang="en-US" altLang="zh-TW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TW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</m:oMath>
                </a14:m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1590" y="1701602"/>
                <a:ext cx="2087751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矩形 28"/>
              <p:cNvSpPr/>
              <p:nvPr/>
            </p:nvSpPr>
            <p:spPr>
              <a:xfrm>
                <a:off x="6670838" y="1701602"/>
                <a:ext cx="4176896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zh-TW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</m:sSub>
                    <m:r>
                      <a:rPr lang="en-US" altLang="zh-TW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altLang="zh-TW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zh-TW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</m:sSub>
                  </m:oMath>
                </a14:m>
                <a:r>
                  <a:rPr lang="en-US" altLang="zh-TW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TW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</m:t>
                    </m:r>
                    <m:r>
                      <a:rPr lang="en-US" altLang="zh-TW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altLang="zh-TW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zh-TW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</m:sSub>
                    <m:r>
                      <a:rPr lang="en-US" altLang="zh-TW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altLang="zh-TW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zh-TW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</m:sSub>
                    <m:r>
                      <a:rPr lang="en-US" altLang="zh-TW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9" name="矩形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0838" y="1701602"/>
                <a:ext cx="4176896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1990750" y="3328047"/>
                <a:ext cx="5199564" cy="71885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TW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altLang="zh-TW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sub>
                          </m:sSub>
                          <m:r>
                            <a:rPr lang="en-US" altLang="zh-TW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altLang="zh-TW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altLang="zh-TW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US" altLang="zh-TW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altLang="zh-TW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altLang="zh-TW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altLang="zh-TW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altLang="zh-TW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b>
                          </m:sSub>
                          <m:r>
                            <a:rPr lang="en-US" altLang="zh-TW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altLang="zh-TW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altLang="zh-TW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b>
                          </m:sSub>
                          <m:r>
                            <a:rPr lang="en-US" altLang="zh-TW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m:rPr>
                              <m:sty m:val="p"/>
                            </m:rPr>
                            <a:rPr lang="en-US" altLang="zh-TW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N</m:t>
                          </m:r>
                          <m:r>
                            <m:rPr>
                              <m:nor/>
                            </m:rPr>
                            <a:rPr lang="zh-TW" altLang="en-US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</a:rPr>
                            <m:t> 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zh-TW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altLang="zh-TW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sub>
                          </m:sSub>
                          <m:r>
                            <a:rPr lang="en-US" altLang="zh-TW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altLang="zh-TW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altLang="zh-TW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US" altLang="zh-TW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altLang="zh-TW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altLang="zh-TW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altLang="zh-TW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altLang="zh-TW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b>
                          </m:sSub>
                          <m:r>
                            <a:rPr lang="en-US" altLang="zh-TW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altLang="zh-TW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altLang="zh-TW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b>
                          </m:sSub>
                          <m:r>
                            <a:rPr lang="en-US" altLang="zh-TW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TW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altLang="zh-TW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sub>
                          </m:sSub>
                          <m:r>
                            <a:rPr lang="en-US" altLang="zh-TW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altLang="zh-TW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altLang="zh-TW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US" altLang="zh-TW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altLang="zh-TW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altLang="zh-TW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altLang="zh-TW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0750" y="3328047"/>
                <a:ext cx="5199564" cy="71885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3621161" y="2199086"/>
                <a:ext cx="5199564" cy="71885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TW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altLang="zh-TW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sub>
                          </m:sSub>
                          <m:r>
                            <a:rPr lang="en-US" altLang="zh-TW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altLang="zh-TW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altLang="zh-TW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US" altLang="zh-TW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altLang="zh-TW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altLang="zh-TW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altLang="zh-TW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altLang="zh-TW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b>
                          </m:sSub>
                          <m:r>
                            <a:rPr lang="en-US" altLang="zh-TW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altLang="zh-TW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altLang="zh-TW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b>
                          </m:sSub>
                          <m:r>
                            <a:rPr lang="en-US" altLang="zh-TW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m:rPr>
                              <m:sty m:val="p"/>
                            </m:rPr>
                            <a:rPr lang="en-US" altLang="zh-TW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N</m:t>
                          </m:r>
                          <m:r>
                            <m:rPr>
                              <m:nor/>
                            </m:rPr>
                            <a:rPr lang="zh-TW" altLang="en-US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</a:rPr>
                            <m:t> 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zh-TW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altLang="zh-TW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sub>
                          </m:sSub>
                          <m:r>
                            <a:rPr lang="en-US" altLang="zh-TW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altLang="zh-TW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altLang="zh-TW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US" altLang="zh-TW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altLang="zh-TW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altLang="zh-TW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altLang="zh-TW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altLang="zh-TW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b>
                          </m:sSub>
                          <m:r>
                            <a:rPr lang="en-US" altLang="zh-TW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altLang="zh-TW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altLang="zh-TW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b>
                          </m:sSub>
                          <m:r>
                            <a:rPr lang="en-US" altLang="zh-TW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TW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altLang="zh-TW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sub>
                          </m:sSub>
                          <m:r>
                            <a:rPr lang="en-US" altLang="zh-TW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altLang="zh-TW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altLang="zh-TW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US" altLang="zh-TW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altLang="zh-TW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altLang="zh-TW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altLang="zh-TW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1161" y="2199086"/>
                <a:ext cx="5199564" cy="71885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直線接點 5"/>
          <p:cNvCxnSpPr/>
          <p:nvPr/>
        </p:nvCxnSpPr>
        <p:spPr>
          <a:xfrm>
            <a:off x="2965080" y="3328047"/>
            <a:ext cx="360040" cy="35942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" name="直線接點 30"/>
          <p:cNvCxnSpPr/>
          <p:nvPr/>
        </p:nvCxnSpPr>
        <p:spPr>
          <a:xfrm>
            <a:off x="3501095" y="3328046"/>
            <a:ext cx="360040" cy="35942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直線接點 31"/>
          <p:cNvCxnSpPr/>
          <p:nvPr/>
        </p:nvCxnSpPr>
        <p:spPr>
          <a:xfrm>
            <a:off x="2100984" y="3704798"/>
            <a:ext cx="360040" cy="35942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3" name="直線接點 32"/>
          <p:cNvCxnSpPr/>
          <p:nvPr/>
        </p:nvCxnSpPr>
        <p:spPr>
          <a:xfrm>
            <a:off x="2642267" y="3704798"/>
            <a:ext cx="360040" cy="35942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4" name="直線接點 33"/>
          <p:cNvCxnSpPr/>
          <p:nvPr/>
        </p:nvCxnSpPr>
        <p:spPr>
          <a:xfrm>
            <a:off x="4119430" y="3320315"/>
            <a:ext cx="360040" cy="35942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5" name="直線接點 34"/>
          <p:cNvCxnSpPr/>
          <p:nvPr/>
        </p:nvCxnSpPr>
        <p:spPr>
          <a:xfrm>
            <a:off x="3285022" y="3727423"/>
            <a:ext cx="360040" cy="35942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6" name="直線接點 35"/>
          <p:cNvCxnSpPr/>
          <p:nvPr/>
        </p:nvCxnSpPr>
        <p:spPr>
          <a:xfrm>
            <a:off x="5037911" y="3719692"/>
            <a:ext cx="360040" cy="35942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7" name="直線接點 36"/>
          <p:cNvCxnSpPr/>
          <p:nvPr/>
        </p:nvCxnSpPr>
        <p:spPr>
          <a:xfrm>
            <a:off x="5631497" y="3698224"/>
            <a:ext cx="360040" cy="35942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8" name="直線接點 37"/>
          <p:cNvCxnSpPr/>
          <p:nvPr/>
        </p:nvCxnSpPr>
        <p:spPr>
          <a:xfrm>
            <a:off x="6269633" y="3704798"/>
            <a:ext cx="360040" cy="35942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7142951" y="3525851"/>
                <a:ext cx="25006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2951" y="3525851"/>
                <a:ext cx="250068" cy="307777"/>
              </a:xfrm>
              <a:prstGeom prst="rect">
                <a:avLst/>
              </a:prstGeom>
              <a:blipFill>
                <a:blip r:embed="rId7"/>
                <a:stretch>
                  <a:fillRect l="-12195" r="-975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矩形 38"/>
              <p:cNvSpPr/>
              <p:nvPr/>
            </p:nvSpPr>
            <p:spPr>
              <a:xfrm>
                <a:off x="7363351" y="3256822"/>
                <a:ext cx="1205073" cy="80740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TW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altLang="zh-TW" i="1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altLang="zh-TW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altLang="zh-TW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TW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m:rPr>
                              <m:sty m:val="p"/>
                            </m:rPr>
                            <a:rPr lang="en-US" altLang="zh-TW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N</m:t>
                          </m:r>
                          <m:r>
                            <m:rPr>
                              <m:nor/>
                            </m:rPr>
                            <a:rPr lang="zh-TW" altLang="en-US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</a:rPr>
                            <m:t> 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zh-TW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altLang="zh-TW" i="1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altLang="zh-TW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altLang="zh-TW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TW" b="0" i="0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altLang="zh-TW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N</m:t>
                          </m:r>
                        </m:den>
                      </m:f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9" name="矩形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3351" y="3256822"/>
                <a:ext cx="1205073" cy="80740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矩形 39"/>
              <p:cNvSpPr/>
              <p:nvPr/>
            </p:nvSpPr>
            <p:spPr>
              <a:xfrm>
                <a:off x="4776845" y="4442176"/>
                <a:ext cx="1214692" cy="80740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TW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altLang="zh-TW" i="1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altLang="zh-TW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altLang="zh-TW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TW" b="0" i="0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altLang="zh-TW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N</m:t>
                          </m:r>
                          <m:r>
                            <m:rPr>
                              <m:nor/>
                            </m:rPr>
                            <a:rPr lang="zh-TW" altLang="en-US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</a:rPr>
                            <m:t> 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zh-TW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altLang="zh-TW" i="1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altLang="zh-TW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altLang="zh-TW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TW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m:rPr>
                              <m:sty m:val="p"/>
                            </m:rPr>
                            <a:rPr lang="en-US" altLang="zh-TW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N</m:t>
                          </m:r>
                        </m:den>
                      </m:f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40" name="矩形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6845" y="4442176"/>
                <a:ext cx="1214692" cy="80740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字方塊 40"/>
              <p:cNvSpPr txBox="1"/>
              <p:nvPr/>
            </p:nvSpPr>
            <p:spPr>
              <a:xfrm>
                <a:off x="5991537" y="4691987"/>
                <a:ext cx="25006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41" name="文字方塊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1537" y="4691987"/>
                <a:ext cx="250068" cy="307777"/>
              </a:xfrm>
              <a:prstGeom prst="rect">
                <a:avLst/>
              </a:prstGeom>
              <a:blipFill>
                <a:blip r:embed="rId10"/>
                <a:stretch>
                  <a:fillRect l="-12195" r="-975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6238399" y="4456611"/>
                <a:ext cx="1217898" cy="74860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altLang="zh-TW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altLang="zh-TW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zh-TW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8399" y="4456611"/>
                <a:ext cx="1217898" cy="74860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文字方塊 44"/>
          <p:cNvSpPr txBox="1"/>
          <p:nvPr/>
        </p:nvSpPr>
        <p:spPr>
          <a:xfrm>
            <a:off x="1728143" y="5402462"/>
            <a:ext cx="920826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Kernel </a:t>
            </a: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數量越多越節省</a:t>
            </a:r>
            <a:r>
              <a:rPr lang="zh-TW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計算量</a:t>
            </a:r>
            <a:r>
              <a:rPr lang="zh-TW" altLang="en-US" dirty="0" smtClean="0"/>
              <a:t>，</a:t>
            </a:r>
            <a:r>
              <a:rPr lang="zh-TW" altLang="en-US" dirty="0" smtClean="0">
                <a:solidFill>
                  <a:srgbClr val="FF0000"/>
                </a:solidFill>
                <a:latin typeface="+mj-ea"/>
              </a:rPr>
              <a:t>計算量比標準卷積少了八到九倍，而精準度只稍微降低一點</a:t>
            </a:r>
          </a:p>
          <a:p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960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39" grpId="0"/>
      <p:bldP spid="40" grpId="0"/>
      <p:bldP spid="41" grpId="0"/>
      <p:bldP spid="10" grpId="0"/>
      <p:bldP spid="4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975" y="178540"/>
            <a:ext cx="10971373" cy="798753"/>
          </a:xfrm>
        </p:spPr>
        <p:txBody>
          <a:bodyPr>
            <a:noAutofit/>
          </a:bodyPr>
          <a:lstStyle/>
          <a:p>
            <a:pPr defTabSz="914400" fontAlgn="base">
              <a:lnSpc>
                <a:spcPct val="200000"/>
              </a:lnSpc>
              <a:spcAft>
                <a:spcPct val="0"/>
              </a:spcAft>
            </a:pPr>
            <a:r>
              <a:rPr kumimoji="1" lang="en-US" altLang="ko-KR" dirty="0">
                <a:cs typeface="굴림" pitchFamily="50" charset="-127"/>
              </a:rPr>
              <a:t>Network Structure and Training </a:t>
            </a:r>
          </a:p>
        </p:txBody>
      </p:sp>
      <p:sp>
        <p:nvSpPr>
          <p:cNvPr id="9" name="내용 개체 틀 4"/>
          <p:cNvSpPr txBox="1">
            <a:spLocks/>
          </p:cNvSpPr>
          <p:nvPr/>
        </p:nvSpPr>
        <p:spPr>
          <a:xfrm>
            <a:off x="262558" y="1593590"/>
            <a:ext cx="10971372" cy="4824535"/>
          </a:xfrm>
          <a:prstGeom prst="rect">
            <a:avLst/>
          </a:prstGeom>
        </p:spPr>
        <p:txBody>
          <a:bodyPr vert="horz" lIns="99569" tIns="49785" rIns="99569" bIns="49785" rtlCol="0">
            <a:normAutofit/>
          </a:bodyPr>
          <a:lstStyle>
            <a:lvl1pPr marL="373384" indent="-373384" algn="l" defTabSz="99569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0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1pPr>
            <a:lvl2pPr marL="808998" indent="-311153" algn="l" defTabSz="99569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5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  <a:cs typeface="+mn-cs"/>
              </a:defRPr>
            </a:lvl2pPr>
            <a:lvl3pPr marL="1244613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5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  <a:cs typeface="+mn-cs"/>
              </a:defRPr>
            </a:lvl3pPr>
            <a:lvl4pPr marL="1742458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5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  <a:cs typeface="+mn-cs"/>
              </a:defRPr>
            </a:lvl4pPr>
            <a:lvl5pPr marL="2240303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5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  <a:cs typeface="+mn-cs"/>
              </a:defRPr>
            </a:lvl5pPr>
            <a:lvl6pPr marL="2738148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35993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33838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31683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en-US" altLang="zh-TW" i="0" dirty="0">
              <a:latin typeface="+mj-ea"/>
              <a:ea typeface="+mj-ea"/>
            </a:endParaRPr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118542" y="1194213"/>
            <a:ext cx="10971373" cy="798753"/>
          </a:xfrm>
          <a:prstGeom prst="rect">
            <a:avLst/>
          </a:prstGeom>
        </p:spPr>
        <p:txBody>
          <a:bodyPr vert="horz" lIns="99569" tIns="49785" rIns="99569" bIns="49785" rtlCol="0" anchor="ctr">
            <a:normAutofit fontScale="62500" lnSpcReduction="20000"/>
          </a:bodyPr>
          <a:lstStyle>
            <a:lvl1pPr algn="l" defTabSz="99569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pPr defTabSz="914400" fontAlgn="base">
              <a:lnSpc>
                <a:spcPct val="200000"/>
              </a:lnSpc>
              <a:spcAft>
                <a:spcPct val="0"/>
              </a:spcAft>
            </a:pPr>
            <a:endParaRPr kumimoji="1" lang="en-US" altLang="ko-KR" dirty="0">
              <a:solidFill>
                <a:schemeClr val="tx1"/>
              </a:solidFill>
              <a:cs typeface="굴림" pitchFamily="50" charset="-127"/>
            </a:endParaRPr>
          </a:p>
        </p:txBody>
      </p:sp>
      <p:sp>
        <p:nvSpPr>
          <p:cNvPr id="13" name="내용 개체 틀 4"/>
          <p:cNvSpPr txBox="1">
            <a:spLocks/>
          </p:cNvSpPr>
          <p:nvPr/>
        </p:nvSpPr>
        <p:spPr>
          <a:xfrm>
            <a:off x="440356" y="1610915"/>
            <a:ext cx="11783839" cy="4824535"/>
          </a:xfrm>
          <a:prstGeom prst="rect">
            <a:avLst/>
          </a:prstGeom>
        </p:spPr>
        <p:txBody>
          <a:bodyPr vert="horz" lIns="99569" tIns="49785" rIns="99569" bIns="49785" rtlCol="0">
            <a:normAutofit/>
          </a:bodyPr>
          <a:lstStyle>
            <a:lvl1pPr marL="373384" indent="-373384" algn="l" defTabSz="99569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0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1pPr>
            <a:lvl2pPr marL="808998" indent="-311153" algn="l" defTabSz="99569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5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  <a:cs typeface="+mn-cs"/>
              </a:defRPr>
            </a:lvl2pPr>
            <a:lvl3pPr marL="1244613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5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  <a:cs typeface="+mn-cs"/>
              </a:defRPr>
            </a:lvl3pPr>
            <a:lvl4pPr marL="1742458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5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  <a:cs typeface="+mn-cs"/>
              </a:defRPr>
            </a:lvl4pPr>
            <a:lvl5pPr marL="2240303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5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  <a:cs typeface="+mn-cs"/>
              </a:defRPr>
            </a:lvl5pPr>
            <a:lvl6pPr marL="2738148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35993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33838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31683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TW" i="0" dirty="0" err="1">
                <a:latin typeface="+mj-ea"/>
                <a:ea typeface="+mj-ea"/>
              </a:rPr>
              <a:t>MobileNets</a:t>
            </a:r>
            <a:r>
              <a:rPr lang="zh-TW" altLang="en-US" i="0" dirty="0">
                <a:latin typeface="+mj-ea"/>
                <a:ea typeface="+mj-ea"/>
              </a:rPr>
              <a:t>網路架構圖如右圖，所有層都會跟著一個</a:t>
            </a:r>
            <a:endParaRPr lang="en-US" altLang="zh-TW" i="0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zh-TW" i="0" dirty="0" err="1">
                <a:latin typeface="+mj-ea"/>
                <a:ea typeface="+mj-ea"/>
              </a:rPr>
              <a:t>Batchnorm</a:t>
            </a:r>
            <a:r>
              <a:rPr lang="zh-TW" altLang="en-US" i="0" dirty="0">
                <a:latin typeface="+mj-ea"/>
                <a:ea typeface="+mj-ea"/>
              </a:rPr>
              <a:t>以及</a:t>
            </a:r>
            <a:r>
              <a:rPr lang="en-US" altLang="zh-TW" i="0" dirty="0" err="1">
                <a:latin typeface="+mj-ea"/>
                <a:ea typeface="+mj-ea"/>
              </a:rPr>
              <a:t>ReLU</a:t>
            </a:r>
            <a:r>
              <a:rPr lang="zh-TW" altLang="en-US" i="0" dirty="0">
                <a:latin typeface="+mj-ea"/>
                <a:ea typeface="+mj-ea"/>
              </a:rPr>
              <a:t>，而在最後的全連接層送入</a:t>
            </a:r>
            <a:r>
              <a:rPr lang="en-US" altLang="zh-TW" i="0" dirty="0" err="1">
                <a:solidFill>
                  <a:srgbClr val="FF0000"/>
                </a:solidFill>
                <a:latin typeface="+mj-ea"/>
                <a:ea typeface="+mj-ea"/>
              </a:rPr>
              <a:t>softmax</a:t>
            </a:r>
            <a:endParaRPr lang="en-US" altLang="zh-TW" i="0" dirty="0">
              <a:solidFill>
                <a:srgbClr val="FF0000"/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zh-TW" altLang="en-US" i="0" dirty="0">
                <a:latin typeface="+mj-ea"/>
                <a:ea typeface="+mj-ea"/>
              </a:rPr>
              <a:t>層進行分類。</a:t>
            </a:r>
            <a:endParaRPr lang="en-US" altLang="zh-TW" i="0" dirty="0">
              <a:latin typeface="+mj-ea"/>
              <a:ea typeface="+mj-ea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1514" y="1443313"/>
            <a:ext cx="4352690" cy="5125088"/>
          </a:xfrm>
          <a:prstGeom prst="rect">
            <a:avLst/>
          </a:prstGeom>
        </p:spPr>
      </p:pic>
      <p:pic>
        <p:nvPicPr>
          <p:cNvPr id="1026" name="Picture 2" descr="Image for pos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606" y="3429730"/>
            <a:ext cx="4567055" cy="2556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1604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975" y="178540"/>
            <a:ext cx="10971373" cy="798753"/>
          </a:xfrm>
        </p:spPr>
        <p:txBody>
          <a:bodyPr>
            <a:noAutofit/>
          </a:bodyPr>
          <a:lstStyle/>
          <a:p>
            <a:pPr defTabSz="914400" fontAlgn="base">
              <a:lnSpc>
                <a:spcPct val="200000"/>
              </a:lnSpc>
              <a:spcAft>
                <a:spcPct val="0"/>
              </a:spcAft>
            </a:pPr>
            <a:r>
              <a:rPr kumimoji="1" lang="en-US" altLang="ko-KR" dirty="0">
                <a:cs typeface="굴림" pitchFamily="50" charset="-127"/>
              </a:rPr>
              <a:t>Network Structure and Training </a:t>
            </a:r>
          </a:p>
        </p:txBody>
      </p:sp>
      <p:sp>
        <p:nvSpPr>
          <p:cNvPr id="9" name="내용 개체 틀 4"/>
          <p:cNvSpPr txBox="1">
            <a:spLocks/>
          </p:cNvSpPr>
          <p:nvPr/>
        </p:nvSpPr>
        <p:spPr>
          <a:xfrm>
            <a:off x="262558" y="1593590"/>
            <a:ext cx="10971372" cy="4824535"/>
          </a:xfrm>
          <a:prstGeom prst="rect">
            <a:avLst/>
          </a:prstGeom>
        </p:spPr>
        <p:txBody>
          <a:bodyPr vert="horz" lIns="99569" tIns="49785" rIns="99569" bIns="49785" rtlCol="0">
            <a:normAutofit/>
          </a:bodyPr>
          <a:lstStyle>
            <a:lvl1pPr marL="373384" indent="-373384" algn="l" defTabSz="99569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0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1pPr>
            <a:lvl2pPr marL="808998" indent="-311153" algn="l" defTabSz="99569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5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  <a:cs typeface="+mn-cs"/>
              </a:defRPr>
            </a:lvl2pPr>
            <a:lvl3pPr marL="1244613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5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  <a:cs typeface="+mn-cs"/>
              </a:defRPr>
            </a:lvl3pPr>
            <a:lvl4pPr marL="1742458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5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  <a:cs typeface="+mn-cs"/>
              </a:defRPr>
            </a:lvl4pPr>
            <a:lvl5pPr marL="2240303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5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  <a:cs typeface="+mn-cs"/>
              </a:defRPr>
            </a:lvl5pPr>
            <a:lvl6pPr marL="2738148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35993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33838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31683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en-US" altLang="zh-TW" i="0" dirty="0">
              <a:latin typeface="+mj-ea"/>
              <a:ea typeface="+mj-ea"/>
            </a:endParaRPr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118542" y="1194213"/>
            <a:ext cx="10971373" cy="798753"/>
          </a:xfrm>
          <a:prstGeom prst="rect">
            <a:avLst/>
          </a:prstGeom>
        </p:spPr>
        <p:txBody>
          <a:bodyPr vert="horz" lIns="99569" tIns="49785" rIns="99569" bIns="49785" rtlCol="0" anchor="ctr">
            <a:normAutofit fontScale="62500" lnSpcReduction="20000"/>
          </a:bodyPr>
          <a:lstStyle>
            <a:lvl1pPr algn="l" defTabSz="99569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pPr defTabSz="914400" fontAlgn="base">
              <a:lnSpc>
                <a:spcPct val="200000"/>
              </a:lnSpc>
              <a:spcAft>
                <a:spcPct val="0"/>
              </a:spcAft>
            </a:pPr>
            <a:endParaRPr kumimoji="1" lang="en-US" altLang="ko-KR" dirty="0">
              <a:solidFill>
                <a:schemeClr val="tx1"/>
              </a:solidFill>
              <a:cs typeface="굴림" pitchFamily="50" charset="-127"/>
            </a:endParaRPr>
          </a:p>
        </p:txBody>
      </p:sp>
      <p:sp>
        <p:nvSpPr>
          <p:cNvPr id="13" name="내용 개체 틀 4"/>
          <p:cNvSpPr txBox="1">
            <a:spLocks/>
          </p:cNvSpPr>
          <p:nvPr/>
        </p:nvSpPr>
        <p:spPr>
          <a:xfrm>
            <a:off x="440356" y="1610915"/>
            <a:ext cx="11783839" cy="4824535"/>
          </a:xfrm>
          <a:prstGeom prst="rect">
            <a:avLst/>
          </a:prstGeom>
        </p:spPr>
        <p:txBody>
          <a:bodyPr vert="horz" lIns="99569" tIns="49785" rIns="99569" bIns="49785" rtlCol="0">
            <a:normAutofit/>
          </a:bodyPr>
          <a:lstStyle>
            <a:lvl1pPr marL="373384" indent="-373384" algn="l" defTabSz="99569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0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1pPr>
            <a:lvl2pPr marL="808998" indent="-311153" algn="l" defTabSz="99569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5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  <a:cs typeface="+mn-cs"/>
              </a:defRPr>
            </a:lvl2pPr>
            <a:lvl3pPr marL="1244613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5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  <a:cs typeface="+mn-cs"/>
              </a:defRPr>
            </a:lvl3pPr>
            <a:lvl4pPr marL="1742458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5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  <a:cs typeface="+mn-cs"/>
              </a:defRPr>
            </a:lvl4pPr>
            <a:lvl5pPr marL="2240303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5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  <a:cs typeface="+mn-cs"/>
              </a:defRPr>
            </a:lvl5pPr>
            <a:lvl6pPr marL="2738148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35993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33838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31683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TW" altLang="en-US" i="0" dirty="0">
                <a:latin typeface="+mj-ea"/>
                <a:ea typeface="+mj-ea"/>
              </a:rPr>
              <a:t>右圖與正常的卷積進行比較，作者幾乎將</a:t>
            </a:r>
            <a:r>
              <a:rPr lang="en-US" altLang="zh-TW" i="0" dirty="0">
                <a:latin typeface="+mj-ea"/>
              </a:rPr>
              <a:t>95%</a:t>
            </a:r>
            <a:r>
              <a:rPr lang="zh-TW" altLang="en-US" i="0" dirty="0">
                <a:latin typeface="+mj-ea"/>
              </a:rPr>
              <a:t>的</a:t>
            </a:r>
            <a:r>
              <a:rPr lang="zh-TW" altLang="en-US" i="0" dirty="0">
                <a:latin typeface="+mj-ea"/>
                <a:ea typeface="+mj-ea"/>
              </a:rPr>
              <a:t>運算時間</a:t>
            </a:r>
            <a:endParaRPr lang="en-US" altLang="zh-TW" i="0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zh-TW" altLang="en-US" i="0" dirty="0">
                <a:latin typeface="+mj-ea"/>
                <a:ea typeface="+mj-ea"/>
              </a:rPr>
              <a:t>及</a:t>
            </a:r>
            <a:r>
              <a:rPr lang="en-US" altLang="zh-TW" i="0" dirty="0">
                <a:latin typeface="+mj-ea"/>
                <a:ea typeface="+mj-ea"/>
              </a:rPr>
              <a:t>75%</a:t>
            </a:r>
            <a:r>
              <a:rPr lang="zh-TW" altLang="en-US" i="0" dirty="0">
                <a:latin typeface="+mj-ea"/>
                <a:ea typeface="+mj-ea"/>
              </a:rPr>
              <a:t>的參數量都使用在</a:t>
            </a:r>
            <a:r>
              <a:rPr lang="en-US" altLang="zh-TW" i="0" dirty="0">
                <a:latin typeface="+mj-ea"/>
                <a:ea typeface="+mj-ea"/>
              </a:rPr>
              <a:t>Pointwise Convolution 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1407" y="2709714"/>
            <a:ext cx="3657600" cy="2238375"/>
          </a:xfrm>
          <a:prstGeom prst="rect">
            <a:avLst/>
          </a:prstGeom>
        </p:spPr>
      </p:pic>
      <p:pic>
        <p:nvPicPr>
          <p:cNvPr id="2050" name="Picture 2" descr="https://i.imgur.com/rANxIw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670" y="2997746"/>
            <a:ext cx="4895850" cy="2162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字方塊 5"/>
          <p:cNvSpPr txBox="1"/>
          <p:nvPr/>
        </p:nvSpPr>
        <p:spPr>
          <a:xfrm>
            <a:off x="7967414" y="5801839"/>
            <a:ext cx="434445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  <a:latin typeface="+mj-ea"/>
                <a:ea typeface="+mj-ea"/>
              </a:rPr>
              <a:t>由於</a:t>
            </a:r>
            <a:r>
              <a:rPr lang="en-US" altLang="zh-TW" dirty="0" err="1">
                <a:solidFill>
                  <a:srgbClr val="FF0000"/>
                </a:solidFill>
                <a:latin typeface="+mj-ea"/>
                <a:ea typeface="+mj-ea"/>
              </a:rPr>
              <a:t>MobileNets</a:t>
            </a:r>
            <a:r>
              <a:rPr lang="zh-TW" altLang="en-US" dirty="0">
                <a:solidFill>
                  <a:srgbClr val="FF0000"/>
                </a:solidFill>
                <a:latin typeface="+mj-ea"/>
                <a:ea typeface="+mj-ea"/>
              </a:rPr>
              <a:t>是屬於較小型的模型</a:t>
            </a:r>
            <a:endParaRPr lang="en-US" altLang="zh-TW" dirty="0">
              <a:solidFill>
                <a:srgbClr val="FF0000"/>
              </a:solidFill>
              <a:latin typeface="+mj-ea"/>
              <a:ea typeface="+mj-ea"/>
            </a:endParaRPr>
          </a:p>
          <a:p>
            <a:r>
              <a:rPr lang="zh-TW" altLang="en-US" dirty="0">
                <a:solidFill>
                  <a:srgbClr val="FF0000"/>
                </a:solidFill>
                <a:latin typeface="+mj-ea"/>
                <a:ea typeface="+mj-ea"/>
              </a:rPr>
              <a:t>所以不需要進行</a:t>
            </a:r>
            <a:r>
              <a:rPr lang="en-US" altLang="zh-TW" dirty="0">
                <a:solidFill>
                  <a:srgbClr val="FF0000"/>
                </a:solidFill>
                <a:latin typeface="+mj-ea"/>
                <a:ea typeface="+mj-ea"/>
              </a:rPr>
              <a:t>regularization</a:t>
            </a:r>
            <a:r>
              <a:rPr lang="zh-TW" altLang="en-US" dirty="0">
                <a:solidFill>
                  <a:srgbClr val="FF0000"/>
                </a:solidFill>
                <a:latin typeface="+mj-ea"/>
                <a:ea typeface="+mj-ea"/>
              </a:rPr>
              <a:t>來防止</a:t>
            </a:r>
            <a:endParaRPr lang="en-US" altLang="zh-TW" dirty="0">
              <a:solidFill>
                <a:srgbClr val="FF0000"/>
              </a:solidFill>
              <a:latin typeface="+mj-ea"/>
              <a:ea typeface="+mj-ea"/>
            </a:endParaRPr>
          </a:p>
          <a:p>
            <a:r>
              <a:rPr lang="en-US" altLang="zh-TW" dirty="0">
                <a:solidFill>
                  <a:srgbClr val="FF0000"/>
                </a:solidFill>
                <a:latin typeface="+mj-ea"/>
                <a:ea typeface="+mj-ea"/>
              </a:rPr>
              <a:t>Overfitting</a:t>
            </a:r>
            <a:r>
              <a:rPr lang="zh-TW" altLang="en-US" dirty="0">
                <a:solidFill>
                  <a:srgbClr val="FF0000"/>
                </a:solidFill>
                <a:latin typeface="+mj-ea"/>
                <a:ea typeface="+mj-ea"/>
              </a:rPr>
              <a:t>的問題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14</a:t>
            </a:fld>
            <a:endParaRPr lang="ko-KR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3F84905-A08D-41DC-BC67-C3DA33A36CAE}"/>
              </a:ext>
            </a:extLst>
          </p:cNvPr>
          <p:cNvSpPr/>
          <p:nvPr/>
        </p:nvSpPr>
        <p:spPr>
          <a:xfrm flipV="1">
            <a:off x="3237330" y="3763166"/>
            <a:ext cx="2363527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7469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975" y="178540"/>
            <a:ext cx="10971373" cy="798753"/>
          </a:xfrm>
        </p:spPr>
        <p:txBody>
          <a:bodyPr>
            <a:noAutofit/>
          </a:bodyPr>
          <a:lstStyle/>
          <a:p>
            <a:pPr defTabSz="914400" fontAlgn="base">
              <a:lnSpc>
                <a:spcPct val="200000"/>
              </a:lnSpc>
              <a:spcAft>
                <a:spcPct val="0"/>
              </a:spcAft>
            </a:pPr>
            <a:r>
              <a:rPr kumimoji="1" lang="en-US" altLang="ko-KR" dirty="0">
                <a:cs typeface="굴림" pitchFamily="50" charset="-127"/>
              </a:rPr>
              <a:t>Width Multiplier</a:t>
            </a:r>
            <a:r>
              <a:rPr kumimoji="1" lang="en-US" altLang="zh-TW" dirty="0">
                <a:cs typeface="굴림" pitchFamily="50" charset="-127"/>
              </a:rPr>
              <a:t>(</a:t>
            </a:r>
            <a:r>
              <a:rPr kumimoji="1" lang="zh-TW" altLang="en-US" dirty="0">
                <a:cs typeface="굴림" pitchFamily="50" charset="-127"/>
              </a:rPr>
              <a:t>寬度因子</a:t>
            </a:r>
            <a:r>
              <a:rPr kumimoji="1" lang="en-US" altLang="zh-TW" dirty="0">
                <a:cs typeface="굴림" pitchFamily="50" charset="-127"/>
              </a:rPr>
              <a:t>)</a:t>
            </a:r>
            <a:endParaRPr kumimoji="1" lang="en-US" altLang="ko-KR" dirty="0">
              <a:cs typeface="굴림" pitchFamily="50" charset="-127"/>
            </a:endParaRPr>
          </a:p>
        </p:txBody>
      </p:sp>
      <p:sp>
        <p:nvSpPr>
          <p:cNvPr id="9" name="내용 개체 틀 4"/>
          <p:cNvSpPr txBox="1">
            <a:spLocks/>
          </p:cNvSpPr>
          <p:nvPr/>
        </p:nvSpPr>
        <p:spPr>
          <a:xfrm>
            <a:off x="262558" y="1593590"/>
            <a:ext cx="10971372" cy="4824535"/>
          </a:xfrm>
          <a:prstGeom prst="rect">
            <a:avLst/>
          </a:prstGeom>
        </p:spPr>
        <p:txBody>
          <a:bodyPr vert="horz" lIns="99569" tIns="49785" rIns="99569" bIns="49785" rtlCol="0">
            <a:normAutofit/>
          </a:bodyPr>
          <a:lstStyle>
            <a:lvl1pPr marL="373384" indent="-373384" algn="l" defTabSz="99569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0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1pPr>
            <a:lvl2pPr marL="808998" indent="-311153" algn="l" defTabSz="99569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5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  <a:cs typeface="+mn-cs"/>
              </a:defRPr>
            </a:lvl2pPr>
            <a:lvl3pPr marL="1244613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5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  <a:cs typeface="+mn-cs"/>
              </a:defRPr>
            </a:lvl3pPr>
            <a:lvl4pPr marL="1742458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5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  <a:cs typeface="+mn-cs"/>
              </a:defRPr>
            </a:lvl4pPr>
            <a:lvl5pPr marL="2240303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5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  <a:cs typeface="+mn-cs"/>
              </a:defRPr>
            </a:lvl5pPr>
            <a:lvl6pPr marL="2738148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35993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33838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31683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en-US" altLang="zh-TW" i="0" dirty="0">
              <a:latin typeface="+mj-ea"/>
              <a:ea typeface="+mj-ea"/>
            </a:endParaRPr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118542" y="1194213"/>
            <a:ext cx="10971373" cy="798753"/>
          </a:xfrm>
          <a:prstGeom prst="rect">
            <a:avLst/>
          </a:prstGeom>
        </p:spPr>
        <p:txBody>
          <a:bodyPr vert="horz" lIns="99569" tIns="49785" rIns="99569" bIns="49785" rtlCol="0" anchor="ctr">
            <a:normAutofit fontScale="62500" lnSpcReduction="20000"/>
          </a:bodyPr>
          <a:lstStyle>
            <a:lvl1pPr algn="l" defTabSz="99569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pPr defTabSz="914400" fontAlgn="base">
              <a:lnSpc>
                <a:spcPct val="200000"/>
              </a:lnSpc>
              <a:spcAft>
                <a:spcPct val="0"/>
              </a:spcAft>
            </a:pPr>
            <a:endParaRPr kumimoji="1" lang="en-US" altLang="ko-KR" dirty="0">
              <a:solidFill>
                <a:schemeClr val="tx1"/>
              </a:solidFill>
              <a:cs typeface="굴림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내용 개체 틀 4"/>
              <p:cNvSpPr txBox="1">
                <a:spLocks/>
              </p:cNvSpPr>
              <p:nvPr/>
            </p:nvSpPr>
            <p:spPr>
              <a:xfrm>
                <a:off x="440356" y="1610915"/>
                <a:ext cx="11783839" cy="4824535"/>
              </a:xfrm>
              <a:prstGeom prst="rect">
                <a:avLst/>
              </a:prstGeom>
            </p:spPr>
            <p:txBody>
              <a:bodyPr vert="horz" lIns="99569" tIns="49785" rIns="99569" bIns="49785" rtlCol="0">
                <a:normAutofit/>
              </a:bodyPr>
              <a:lstStyle>
                <a:lvl1pPr marL="373384" indent="-373384" algn="l" defTabSz="995690" rtl="0" eaLnBrk="1" latinLnBrk="1" hangingPunct="1">
                  <a:spcBef>
                    <a:spcPct val="20000"/>
                  </a:spcBef>
                  <a:buFont typeface="Arial" pitchFamily="34" charset="0"/>
                  <a:buNone/>
                  <a:defRPr lang="ko-KR" altLang="en-US" sz="2000" i="1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lt"/>
                    <a:ea typeface="맑은 고딕" pitchFamily="50" charset="-127"/>
                    <a:cs typeface="+mn-cs"/>
                  </a:defRPr>
                </a:lvl1pPr>
                <a:lvl2pPr marL="808998" indent="-311153" algn="l" defTabSz="995690" rtl="0" eaLnBrk="1" latinLnBrk="1" hangingPunct="1">
                  <a:spcBef>
                    <a:spcPct val="20000"/>
                  </a:spcBef>
                  <a:buFont typeface="Arial" pitchFamily="34" charset="0"/>
                  <a:buNone/>
                  <a:defRPr lang="ko-KR" altLang="en-US" sz="2500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oto Sans" pitchFamily="34" charset="0"/>
                    <a:ea typeface="맑은 고딕" pitchFamily="50" charset="-127"/>
                    <a:cs typeface="+mn-cs"/>
                  </a:defRPr>
                </a:lvl2pPr>
                <a:lvl3pPr marL="1244613" indent="-248923" algn="l" defTabSz="995690" rtl="0" eaLnBrk="1" latinLnBrk="1" hangingPunct="1">
                  <a:spcBef>
                    <a:spcPct val="20000"/>
                  </a:spcBef>
                  <a:buFont typeface="Arial" pitchFamily="34" charset="0"/>
                  <a:buNone/>
                  <a:defRPr lang="ko-KR" altLang="en-US" sz="2500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oto Sans" pitchFamily="34" charset="0"/>
                    <a:ea typeface="맑은 고딕" pitchFamily="50" charset="-127"/>
                    <a:cs typeface="+mn-cs"/>
                  </a:defRPr>
                </a:lvl3pPr>
                <a:lvl4pPr marL="1742458" indent="-248923" algn="l" defTabSz="995690" rtl="0" eaLnBrk="1" latinLnBrk="1" hangingPunct="1">
                  <a:spcBef>
                    <a:spcPct val="20000"/>
                  </a:spcBef>
                  <a:buFont typeface="Arial" pitchFamily="34" charset="0"/>
                  <a:buNone/>
                  <a:defRPr lang="ko-KR" altLang="en-US" sz="2500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oto Sans" pitchFamily="34" charset="0"/>
                    <a:ea typeface="맑은 고딕" pitchFamily="50" charset="-127"/>
                    <a:cs typeface="+mn-cs"/>
                  </a:defRPr>
                </a:lvl4pPr>
                <a:lvl5pPr marL="2240303" indent="-248923" algn="l" defTabSz="995690" rtl="0" eaLnBrk="1" latinLnBrk="1" hangingPunct="1">
                  <a:spcBef>
                    <a:spcPct val="20000"/>
                  </a:spcBef>
                  <a:buFont typeface="Arial" pitchFamily="34" charset="0"/>
                  <a:buNone/>
                  <a:defRPr lang="ko-KR" altLang="en-US" sz="2500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oto Sans" pitchFamily="34" charset="0"/>
                    <a:ea typeface="맑은 고딕" pitchFamily="50" charset="-127"/>
                    <a:cs typeface="+mn-cs"/>
                  </a:defRPr>
                </a:lvl5pPr>
                <a:lvl6pPr marL="2738148" indent="-248923" algn="l" defTabSz="99569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235993" indent="-248923" algn="l" defTabSz="99569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733838" indent="-248923" algn="l" defTabSz="99569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231683" indent="-248923" algn="l" defTabSz="99569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50000"/>
                  </a:lnSpc>
                </a:pPr>
                <a:r>
                  <a:rPr lang="zh-TW" altLang="en-US" i="0" dirty="0">
                    <a:latin typeface="+mj-ea"/>
                    <a:ea typeface="+mj-ea"/>
                  </a:rPr>
                  <a:t>作者引入了一個非常簡單的引數</a:t>
                </a:r>
                <a14:m>
                  <m:oMath xmlns:m="http://schemas.openxmlformats.org/officeDocument/2006/math">
                    <m:r>
                      <a:rPr lang="zh-TW" altLang="en-US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altLang="zh-TW" i="0" dirty="0">
                    <a:latin typeface="+mj-ea"/>
                    <a:ea typeface="+mj-ea"/>
                  </a:rPr>
                  <a:t>(</a:t>
                </a:r>
                <a:r>
                  <a:rPr lang="zh-TW" altLang="en-US" i="0" dirty="0">
                    <a:latin typeface="+mj-ea"/>
                    <a:ea typeface="+mj-ea"/>
                  </a:rPr>
                  <a:t>寬度因子</a:t>
                </a:r>
                <a:r>
                  <a:rPr lang="en-US" altLang="zh-TW" i="0" dirty="0">
                    <a:latin typeface="+mj-ea"/>
                    <a:ea typeface="+mj-ea"/>
                  </a:rPr>
                  <a:t>)</a:t>
                </a:r>
                <a:r>
                  <a:rPr lang="zh-TW" altLang="en-US" i="0" dirty="0">
                    <a:latin typeface="+mj-ea"/>
                    <a:ea typeface="+mj-ea"/>
                  </a:rPr>
                  <a:t>，對每一層進行均勻薄化，輸入通道</a:t>
                </a:r>
                <a:r>
                  <a:rPr lang="en-US" altLang="zh-TW" i="0" dirty="0">
                    <a:latin typeface="+mj-ea"/>
                    <a:ea typeface="+mj-ea"/>
                  </a:rPr>
                  <a:t>M</a:t>
                </a:r>
                <a:r>
                  <a:rPr lang="zh-TW" altLang="en-US" i="0" dirty="0">
                    <a:latin typeface="+mj-ea"/>
                    <a:ea typeface="+mj-ea"/>
                  </a:rPr>
                  <a:t>就變成了</a:t>
                </a:r>
                <a14:m>
                  <m:oMath xmlns:m="http://schemas.openxmlformats.org/officeDocument/2006/math">
                    <m:r>
                      <a:rPr lang="zh-TW" altLang="en-US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altLang="zh-TW" i="0" dirty="0">
                    <a:latin typeface="+mj-ea"/>
                  </a:rPr>
                  <a:t>M</a:t>
                </a:r>
                <a:r>
                  <a:rPr lang="zh-TW" altLang="en-US" i="0" dirty="0">
                    <a:latin typeface="+mj-ea"/>
                  </a:rPr>
                  <a:t>、輸出</a:t>
                </a:r>
                <a:endParaRPr lang="en-US" altLang="zh-TW" i="0" dirty="0">
                  <a:latin typeface="+mj-ea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TW" altLang="en-US" i="0" dirty="0">
                    <a:latin typeface="+mj-ea"/>
                    <a:ea typeface="+mj-ea"/>
                  </a:rPr>
                  <a:t>通道變成了</a:t>
                </a:r>
                <a14:m>
                  <m:oMath xmlns:m="http://schemas.openxmlformats.org/officeDocument/2006/math">
                    <m:r>
                      <a:rPr lang="zh-TW" altLang="en-US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altLang="zh-TW" i="0" dirty="0">
                    <a:latin typeface="+mj-ea"/>
                  </a:rPr>
                  <a:t>N</a:t>
                </a:r>
                <a:r>
                  <a:rPr lang="zh-TW" altLang="en-US" i="0" dirty="0">
                    <a:latin typeface="+mj-ea"/>
                  </a:rPr>
                  <a:t>，</a:t>
                </a:r>
                <a:r>
                  <a:rPr lang="zh-TW" altLang="en-US" i="0" dirty="0" smtClean="0">
                    <a:latin typeface="+mj-ea"/>
                  </a:rPr>
                  <a:t>則加上寬度因子的計算</a:t>
                </a:r>
                <a:r>
                  <a:rPr lang="zh-TW" altLang="en-US" i="0" dirty="0">
                    <a:latin typeface="+mj-ea"/>
                  </a:rPr>
                  <a:t>量如下 </a:t>
                </a:r>
                <a:r>
                  <a:rPr lang="en-US" altLang="zh-TW" i="0" dirty="0">
                    <a:latin typeface="+mj-ea"/>
                  </a:rPr>
                  <a:t>:</a:t>
                </a:r>
                <a:r>
                  <a:rPr lang="zh-TW" altLang="en-US" i="0" dirty="0">
                    <a:latin typeface="+mj-ea"/>
                  </a:rPr>
                  <a:t> </a:t>
                </a:r>
                <a:endParaRPr lang="en-US" altLang="zh-TW" i="0" dirty="0">
                  <a:latin typeface="+mj-ea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zh-TW" i="0" dirty="0">
                  <a:latin typeface="+mj-ea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zh-TW" i="0" dirty="0">
                  <a:latin typeface="+mj-ea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zh-TW" i="0" dirty="0">
                  <a:latin typeface="+mj-ea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zh-TW" altLang="en-US" i="0" dirty="0">
                    <a:latin typeface="+mj-ea"/>
                  </a:rPr>
                  <a:t>加上寬度因子之後，網路擁有合理的</a:t>
                </a:r>
                <a:r>
                  <a:rPr lang="zh-TW" altLang="en-US" i="0" dirty="0">
                    <a:solidFill>
                      <a:srgbClr val="FF0000"/>
                    </a:solidFill>
                    <a:latin typeface="+mj-ea"/>
                  </a:rPr>
                  <a:t>準確度，加快運算的效果，但它需要從頭開始訓練。</a:t>
                </a:r>
                <a:endParaRPr lang="en-US" altLang="zh-TW" i="0" dirty="0">
                  <a:solidFill>
                    <a:srgbClr val="FF0000"/>
                  </a:solidFill>
                  <a:latin typeface="+mj-ea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zh-TW" i="0" dirty="0">
                  <a:latin typeface="+mj-ea"/>
                  <a:ea typeface="+mj-ea"/>
                </a:endParaRPr>
              </a:p>
            </p:txBody>
          </p:sp>
        </mc:Choice>
        <mc:Fallback xmlns="">
          <p:sp>
            <p:nvSpPr>
              <p:cNvPr id="13" name="내용 개체 틀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356" y="1610915"/>
                <a:ext cx="11783839" cy="4824535"/>
              </a:xfrm>
              <a:prstGeom prst="rect">
                <a:avLst/>
              </a:prstGeom>
              <a:blipFill>
                <a:blip r:embed="rId3"/>
                <a:stretch>
                  <a:fillRect l="-46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2566814" y="2789762"/>
                <a:ext cx="3229667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zh-TW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</m:sSub>
                    <m:r>
                      <a:rPr lang="en-US" altLang="zh-TW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altLang="zh-TW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zh-TW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</m:sSub>
                  </m:oMath>
                </a14:m>
                <a:r>
                  <a:rPr lang="en-US" altLang="zh-TW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zh-TW" alt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zh-TW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</m:t>
                    </m:r>
                    <m:r>
                      <a:rPr lang="en-US" altLang="zh-TW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altLang="zh-TW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zh-TW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</m:sSub>
                    <m:r>
                      <a:rPr lang="en-US" altLang="zh-TW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altLang="zh-TW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zh-TW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</m:sSub>
                    <m:r>
                      <a:rPr lang="en-US" altLang="zh-TW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6814" y="2789762"/>
                <a:ext cx="3229667" cy="400110"/>
              </a:xfrm>
              <a:prstGeom prst="rect">
                <a:avLst/>
              </a:prstGeom>
              <a:blipFill>
                <a:blip r:embed="rId4"/>
                <a:stretch>
                  <a:fillRect b="-153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5628341" y="2789762"/>
                <a:ext cx="241155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zh-TW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</m:sSub>
                    <m:r>
                      <a:rPr lang="en-US" altLang="zh-TW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altLang="zh-TW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zh-TW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</m:sSub>
                  </m:oMath>
                </a14:m>
                <a:r>
                  <a:rPr lang="en-US" altLang="zh-TW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zh-TW" altLang="en-US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zh-TW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</m:t>
                    </m:r>
                    <m:r>
                      <a:rPr lang="en-US" altLang="zh-TW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zh-TW" alt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zh-TW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</m:oMath>
                </a14:m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8341" y="2789762"/>
                <a:ext cx="2411558" cy="400110"/>
              </a:xfrm>
              <a:prstGeom prst="rect">
                <a:avLst/>
              </a:prstGeom>
              <a:blipFill>
                <a:blip r:embed="rId5"/>
                <a:stretch>
                  <a:fillRect b="-153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8027530" y="2789762"/>
                <a:ext cx="124059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]"/>
                          <m:ctrlPr>
                            <a:rPr lang="zh-TW" altLang="en-US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zh-TW" altLang="en-US" i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∈(0,1</m:t>
                          </m:r>
                        </m:e>
                      </m:d>
                    </m:oMath>
                  </m:oMathPara>
                </a14:m>
                <a:endParaRPr lang="zh-TW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7530" y="2789762"/>
                <a:ext cx="1240596" cy="400110"/>
              </a:xfrm>
              <a:prstGeom prst="rect">
                <a:avLst/>
              </a:prstGeom>
              <a:blipFill>
                <a:blip r:embed="rId6"/>
                <a:stretch>
                  <a:fillRect t="-127692" r="-38916" b="-19384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4268161" y="3429794"/>
                <a:ext cx="2720360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TW" altLang="en-US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+mj-ea"/>
                      </a:rPr>
                      <m:t>𝛼</m:t>
                    </m:r>
                  </m:oMath>
                </a14:m>
                <a:r>
                  <a:rPr lang="en-US" altLang="zh-TW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ea"/>
                    <a:ea typeface="+mj-ea"/>
                  </a:rPr>
                  <a:t>&lt;1,</a:t>
                </a:r>
                <a:r>
                  <a:rPr lang="zh-TW" alt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ea"/>
                    <a:ea typeface="+mj-ea"/>
                  </a:rPr>
                  <a:t>薄化的</a:t>
                </a:r>
                <a:r>
                  <a:rPr lang="en-US" altLang="zh-TW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ea"/>
                    <a:ea typeface="+mj-ea"/>
                  </a:rPr>
                  <a:t>MobileNet</a:t>
                </a:r>
                <a:endParaRPr lang="en-US" altLang="zh-TW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endParaRPr>
              </a:p>
              <a:p>
                <a14:m>
                  <m:oMath xmlns:m="http://schemas.openxmlformats.org/officeDocument/2006/math">
                    <m:r>
                      <a:rPr lang="zh-TW" altLang="en-US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+mj-ea"/>
                      </a:rPr>
                      <m:t>𝛼</m:t>
                    </m:r>
                  </m:oMath>
                </a14:m>
                <a:r>
                  <a:rPr lang="en-US" altLang="zh-TW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ea"/>
                    <a:ea typeface="+mj-ea"/>
                  </a:rPr>
                  <a:t>=1,</a:t>
                </a:r>
                <a:r>
                  <a:rPr lang="zh-TW" alt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ea"/>
                    <a:ea typeface="+mj-ea"/>
                  </a:rPr>
                  <a:t>基本的</a:t>
                </a:r>
                <a:r>
                  <a:rPr lang="en-US" altLang="zh-TW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ea"/>
                    <a:ea typeface="+mj-ea"/>
                  </a:rPr>
                  <a:t>MobileNet</a:t>
                </a:r>
                <a:endParaRPr lang="zh-TW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endParaRPr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8161" y="3429794"/>
                <a:ext cx="2720360" cy="707886"/>
              </a:xfrm>
              <a:prstGeom prst="rect">
                <a:avLst/>
              </a:prstGeom>
              <a:blipFill>
                <a:blip r:embed="rId7"/>
                <a:stretch>
                  <a:fillRect t="-5172" r="-1570" b="-1465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15</a:t>
            </a:fld>
            <a:endParaRPr lang="ko-KR" altLang="en-US"/>
          </a:p>
        </p:txBody>
      </p:sp>
      <p:sp>
        <p:nvSpPr>
          <p:cNvPr id="6" name="矩形 5"/>
          <p:cNvSpPr/>
          <p:nvPr/>
        </p:nvSpPr>
        <p:spPr>
          <a:xfrm>
            <a:off x="2926854" y="5000903"/>
            <a:ext cx="6092822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TW" altLang="en-US" dirty="0">
                <a:solidFill>
                  <a:srgbClr val="FF0000"/>
                </a:solidFill>
                <a:latin typeface="+mj-ea"/>
              </a:rPr>
              <a:t>簡單來</a:t>
            </a:r>
            <a:r>
              <a:rPr lang="zh-TW" altLang="en-US" dirty="0" smtClean="0">
                <a:solidFill>
                  <a:srgbClr val="FF0000"/>
                </a:solidFill>
                <a:latin typeface="+mj-ea"/>
              </a:rPr>
              <a:t>說</a:t>
            </a:r>
            <a:r>
              <a:rPr lang="zh-TW" altLang="en-US" dirty="0">
                <a:solidFill>
                  <a:srgbClr val="FF0000"/>
                </a:solidFill>
                <a:latin typeface="+mj-ea"/>
              </a:rPr>
              <a:t>寬度因子就同比例的維持或減少</a:t>
            </a:r>
            <a:r>
              <a:rPr lang="en-US" altLang="zh-TW" dirty="0">
                <a:solidFill>
                  <a:srgbClr val="FF0000"/>
                </a:solidFill>
                <a:latin typeface="+mj-ea"/>
              </a:rPr>
              <a:t>filter</a:t>
            </a:r>
            <a:r>
              <a:rPr lang="zh-TW" altLang="en-US" dirty="0">
                <a:solidFill>
                  <a:srgbClr val="FF0000"/>
                </a:solidFill>
                <a:latin typeface="+mj-ea"/>
              </a:rPr>
              <a:t>的數量</a:t>
            </a:r>
            <a:endParaRPr lang="en-US" altLang="zh-TW" dirty="0">
              <a:solidFill>
                <a:srgbClr val="FF0000"/>
              </a:solidFill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073988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6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6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975" y="178540"/>
            <a:ext cx="10971373" cy="798753"/>
          </a:xfrm>
        </p:spPr>
        <p:txBody>
          <a:bodyPr>
            <a:noAutofit/>
          </a:bodyPr>
          <a:lstStyle/>
          <a:p>
            <a:pPr defTabSz="914400" fontAlgn="base">
              <a:lnSpc>
                <a:spcPct val="200000"/>
              </a:lnSpc>
              <a:spcAft>
                <a:spcPct val="0"/>
              </a:spcAft>
            </a:pPr>
            <a:r>
              <a:rPr kumimoji="1" lang="en-US" altLang="ko-KR" dirty="0">
                <a:cs typeface="굴림" pitchFamily="50" charset="-127"/>
              </a:rPr>
              <a:t>Resolution Multiplier</a:t>
            </a:r>
            <a:r>
              <a:rPr kumimoji="1" lang="en-US" altLang="zh-TW" dirty="0">
                <a:cs typeface="굴림" pitchFamily="50" charset="-127"/>
              </a:rPr>
              <a:t>(</a:t>
            </a:r>
            <a:r>
              <a:rPr kumimoji="1" lang="zh-TW" altLang="en-US" dirty="0">
                <a:cs typeface="굴림" pitchFamily="50" charset="-127"/>
              </a:rPr>
              <a:t>解析度因子</a:t>
            </a:r>
            <a:r>
              <a:rPr kumimoji="1" lang="en-US" altLang="zh-TW" dirty="0">
                <a:cs typeface="굴림" pitchFamily="50" charset="-127"/>
              </a:rPr>
              <a:t>)</a:t>
            </a:r>
            <a:endParaRPr kumimoji="1" lang="en-US" altLang="ko-KR" dirty="0">
              <a:cs typeface="굴림" pitchFamily="50" charset="-127"/>
            </a:endParaRPr>
          </a:p>
        </p:txBody>
      </p:sp>
      <p:sp>
        <p:nvSpPr>
          <p:cNvPr id="9" name="내용 개체 틀 4"/>
          <p:cNvSpPr txBox="1">
            <a:spLocks/>
          </p:cNvSpPr>
          <p:nvPr/>
        </p:nvSpPr>
        <p:spPr>
          <a:xfrm>
            <a:off x="262558" y="1593590"/>
            <a:ext cx="10971372" cy="4824535"/>
          </a:xfrm>
          <a:prstGeom prst="rect">
            <a:avLst/>
          </a:prstGeom>
        </p:spPr>
        <p:txBody>
          <a:bodyPr vert="horz" lIns="99569" tIns="49785" rIns="99569" bIns="49785" rtlCol="0">
            <a:normAutofit/>
          </a:bodyPr>
          <a:lstStyle>
            <a:lvl1pPr marL="373384" indent="-373384" algn="l" defTabSz="99569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0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1pPr>
            <a:lvl2pPr marL="808998" indent="-311153" algn="l" defTabSz="99569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5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  <a:cs typeface="+mn-cs"/>
              </a:defRPr>
            </a:lvl2pPr>
            <a:lvl3pPr marL="1244613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5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  <a:cs typeface="+mn-cs"/>
              </a:defRPr>
            </a:lvl3pPr>
            <a:lvl4pPr marL="1742458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5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  <a:cs typeface="+mn-cs"/>
              </a:defRPr>
            </a:lvl4pPr>
            <a:lvl5pPr marL="2240303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5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  <a:cs typeface="+mn-cs"/>
              </a:defRPr>
            </a:lvl5pPr>
            <a:lvl6pPr marL="2738148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35993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33838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31683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en-US" altLang="zh-TW" i="0" dirty="0">
              <a:latin typeface="+mj-ea"/>
              <a:ea typeface="+mj-ea"/>
            </a:endParaRPr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118542" y="1194213"/>
            <a:ext cx="10971373" cy="798753"/>
          </a:xfrm>
          <a:prstGeom prst="rect">
            <a:avLst/>
          </a:prstGeom>
        </p:spPr>
        <p:txBody>
          <a:bodyPr vert="horz" lIns="99569" tIns="49785" rIns="99569" bIns="49785" rtlCol="0" anchor="ctr">
            <a:normAutofit fontScale="62500" lnSpcReduction="20000"/>
          </a:bodyPr>
          <a:lstStyle>
            <a:lvl1pPr algn="l" defTabSz="99569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pPr defTabSz="914400" fontAlgn="base">
              <a:lnSpc>
                <a:spcPct val="200000"/>
              </a:lnSpc>
              <a:spcAft>
                <a:spcPct val="0"/>
              </a:spcAft>
            </a:pPr>
            <a:endParaRPr kumimoji="1" lang="en-US" altLang="ko-KR" dirty="0">
              <a:solidFill>
                <a:schemeClr val="tx1"/>
              </a:solidFill>
              <a:cs typeface="굴림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내용 개체 틀 4"/>
              <p:cNvSpPr txBox="1">
                <a:spLocks/>
              </p:cNvSpPr>
              <p:nvPr/>
            </p:nvSpPr>
            <p:spPr>
              <a:xfrm>
                <a:off x="440356" y="1610915"/>
                <a:ext cx="11783839" cy="4824535"/>
              </a:xfrm>
              <a:prstGeom prst="rect">
                <a:avLst/>
              </a:prstGeom>
            </p:spPr>
            <p:txBody>
              <a:bodyPr vert="horz" lIns="99569" tIns="49785" rIns="99569" bIns="49785" rtlCol="0">
                <a:normAutofit/>
              </a:bodyPr>
              <a:lstStyle>
                <a:lvl1pPr marL="373384" indent="-373384" algn="l" defTabSz="995690" rtl="0" eaLnBrk="1" latinLnBrk="1" hangingPunct="1">
                  <a:spcBef>
                    <a:spcPct val="20000"/>
                  </a:spcBef>
                  <a:buFont typeface="Arial" pitchFamily="34" charset="0"/>
                  <a:buNone/>
                  <a:defRPr lang="ko-KR" altLang="en-US" sz="2000" i="1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lt"/>
                    <a:ea typeface="맑은 고딕" pitchFamily="50" charset="-127"/>
                    <a:cs typeface="+mn-cs"/>
                  </a:defRPr>
                </a:lvl1pPr>
                <a:lvl2pPr marL="808998" indent="-311153" algn="l" defTabSz="995690" rtl="0" eaLnBrk="1" latinLnBrk="1" hangingPunct="1">
                  <a:spcBef>
                    <a:spcPct val="20000"/>
                  </a:spcBef>
                  <a:buFont typeface="Arial" pitchFamily="34" charset="0"/>
                  <a:buNone/>
                  <a:defRPr lang="ko-KR" altLang="en-US" sz="2500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oto Sans" pitchFamily="34" charset="0"/>
                    <a:ea typeface="맑은 고딕" pitchFamily="50" charset="-127"/>
                    <a:cs typeface="+mn-cs"/>
                  </a:defRPr>
                </a:lvl2pPr>
                <a:lvl3pPr marL="1244613" indent="-248923" algn="l" defTabSz="995690" rtl="0" eaLnBrk="1" latinLnBrk="1" hangingPunct="1">
                  <a:spcBef>
                    <a:spcPct val="20000"/>
                  </a:spcBef>
                  <a:buFont typeface="Arial" pitchFamily="34" charset="0"/>
                  <a:buNone/>
                  <a:defRPr lang="ko-KR" altLang="en-US" sz="2500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oto Sans" pitchFamily="34" charset="0"/>
                    <a:ea typeface="맑은 고딕" pitchFamily="50" charset="-127"/>
                    <a:cs typeface="+mn-cs"/>
                  </a:defRPr>
                </a:lvl3pPr>
                <a:lvl4pPr marL="1742458" indent="-248923" algn="l" defTabSz="995690" rtl="0" eaLnBrk="1" latinLnBrk="1" hangingPunct="1">
                  <a:spcBef>
                    <a:spcPct val="20000"/>
                  </a:spcBef>
                  <a:buFont typeface="Arial" pitchFamily="34" charset="0"/>
                  <a:buNone/>
                  <a:defRPr lang="ko-KR" altLang="en-US" sz="2500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oto Sans" pitchFamily="34" charset="0"/>
                    <a:ea typeface="맑은 고딕" pitchFamily="50" charset="-127"/>
                    <a:cs typeface="+mn-cs"/>
                  </a:defRPr>
                </a:lvl4pPr>
                <a:lvl5pPr marL="2240303" indent="-248923" algn="l" defTabSz="995690" rtl="0" eaLnBrk="1" latinLnBrk="1" hangingPunct="1">
                  <a:spcBef>
                    <a:spcPct val="20000"/>
                  </a:spcBef>
                  <a:buFont typeface="Arial" pitchFamily="34" charset="0"/>
                  <a:buNone/>
                  <a:defRPr lang="ko-KR" altLang="en-US" sz="2500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oto Sans" pitchFamily="34" charset="0"/>
                    <a:ea typeface="맑은 고딕" pitchFamily="50" charset="-127"/>
                    <a:cs typeface="+mn-cs"/>
                  </a:defRPr>
                </a:lvl5pPr>
                <a:lvl6pPr marL="2738148" indent="-248923" algn="l" defTabSz="99569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235993" indent="-248923" algn="l" defTabSz="99569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733838" indent="-248923" algn="l" defTabSz="99569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231683" indent="-248923" algn="l" defTabSz="99569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50000"/>
                  </a:lnSpc>
                </a:pPr>
                <a:r>
                  <a:rPr lang="zh-TW" altLang="en-US" i="0" dirty="0">
                    <a:latin typeface="+mj-ea"/>
                  </a:rPr>
                  <a:t>第二個超參數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TW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ρ</m:t>
                    </m:r>
                  </m:oMath>
                </a14:m>
                <a:r>
                  <a:rPr lang="zh-TW" altLang="en-US" i="0" dirty="0">
                    <a:latin typeface="+mj-ea"/>
                  </a:rPr>
                  <a:t>是解析度因子，作者應用在輸入圖片以及每一層中，作者通過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TW">
                        <a:latin typeface="Cambria Math" panose="02040503050406030204" pitchFamily="18" charset="0"/>
                      </a:rPr>
                      <m:t>ρ</m:t>
                    </m:r>
                  </m:oMath>
                </a14:m>
                <a:r>
                  <a:rPr lang="zh-TW" altLang="en-US" i="0" dirty="0">
                    <a:latin typeface="+mj-ea"/>
                  </a:rPr>
                  <a:t>來設定影像的解析度，</a:t>
                </a:r>
                <a:endParaRPr lang="en-US" altLang="zh-TW" i="0" dirty="0">
                  <a:latin typeface="+mj-ea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TW" altLang="en-US" i="0" dirty="0">
                    <a:latin typeface="+mj-ea"/>
                  </a:rPr>
                  <a:t>最後的</a:t>
                </a:r>
                <a:r>
                  <a:rPr lang="zh-TW" altLang="en-US" i="0" dirty="0" smtClean="0">
                    <a:latin typeface="+mj-ea"/>
                  </a:rPr>
                  <a:t>計算</a:t>
                </a:r>
                <a:r>
                  <a:rPr lang="zh-TW" altLang="en-US" i="0" dirty="0">
                    <a:latin typeface="+mj-ea"/>
                  </a:rPr>
                  <a:t>成本</a:t>
                </a:r>
                <a:r>
                  <a:rPr lang="zh-TW" altLang="en-US" i="0" dirty="0" smtClean="0">
                    <a:latin typeface="+mj-ea"/>
                  </a:rPr>
                  <a:t>如下</a:t>
                </a:r>
                <a:endParaRPr lang="en-US" altLang="zh-TW" i="0" dirty="0">
                  <a:latin typeface="+mj-ea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zh-TW" i="0" dirty="0">
                  <a:latin typeface="+mj-ea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zh-TW" i="0" dirty="0">
                  <a:latin typeface="+mj-ea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zh-TW" i="0" dirty="0">
                  <a:latin typeface="+mj-ea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zh-TW" altLang="en-US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zh-TW" altLang="en-US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與</m:t>
                    </m:r>
                    <m:r>
                      <m:rPr>
                        <m:sty m:val="p"/>
                      </m:rPr>
                      <a:rPr lang="el-GR" altLang="zh-TW">
                        <a:latin typeface="Cambria Math" panose="02040503050406030204" pitchFamily="18" charset="0"/>
                      </a:rPr>
                      <m:t>ρ</m:t>
                    </m:r>
                  </m:oMath>
                </a14:m>
                <a:r>
                  <a:rPr lang="zh-TW" altLang="en-US" i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ea"/>
                  </a:rPr>
                  <a:t>都可以有效的減少計算量與參數量。</a:t>
                </a:r>
                <a:endParaRPr lang="en-US" altLang="zh-TW" i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zh-TW" i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zh-TW" i="0" dirty="0">
                  <a:latin typeface="+mj-ea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zh-TW" i="0" dirty="0">
                  <a:latin typeface="+mj-ea"/>
                  <a:ea typeface="+mj-ea"/>
                </a:endParaRPr>
              </a:p>
            </p:txBody>
          </p:sp>
        </mc:Choice>
        <mc:Fallback xmlns="">
          <p:sp>
            <p:nvSpPr>
              <p:cNvPr id="13" name="내용 개체 틀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356" y="1610915"/>
                <a:ext cx="11783839" cy="4824535"/>
              </a:xfrm>
              <a:prstGeom prst="rect">
                <a:avLst/>
              </a:prstGeom>
              <a:blipFill>
                <a:blip r:embed="rId3"/>
                <a:stretch>
                  <a:fillRect l="-46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2243673" y="2798425"/>
                <a:ext cx="351339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zh-TW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ρ</m:t>
                        </m:r>
                        <m:r>
                          <a:rPr lang="en-US" altLang="zh-TW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zh-TW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</m:sSub>
                    <m:r>
                      <a:rPr lang="en-US" altLang="zh-TW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altLang="zh-TW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zh-TW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ρ</m:t>
                        </m:r>
                        <m:r>
                          <a:rPr lang="en-US" altLang="zh-TW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zh-TW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</m:sSub>
                  </m:oMath>
                </a14:m>
                <a:r>
                  <a:rPr lang="en-US" altLang="zh-TW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zh-TW" alt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zh-TW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</m:t>
                    </m:r>
                    <m:r>
                      <a:rPr lang="en-US" altLang="zh-TW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altLang="zh-TW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zh-TW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</m:sSub>
                    <m:r>
                      <a:rPr lang="en-US" altLang="zh-TW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altLang="zh-TW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zh-TW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</m:sSub>
                    <m:r>
                      <a:rPr lang="en-US" altLang="zh-TW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3673" y="2798425"/>
                <a:ext cx="3513398" cy="400110"/>
              </a:xfrm>
              <a:prstGeom prst="rect">
                <a:avLst/>
              </a:prstGeom>
              <a:blipFill>
                <a:blip r:embed="rId4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5628341" y="2789762"/>
                <a:ext cx="270651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zh-TW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ρ</m:t>
                        </m:r>
                        <m:r>
                          <a:rPr lang="en-US" altLang="zh-TW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zh-TW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</m:sSub>
                    <m:r>
                      <a:rPr lang="en-US" altLang="zh-TW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altLang="zh-TW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zh-TW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ρ</m:t>
                        </m:r>
                        <m:r>
                          <a:rPr lang="en-US" altLang="zh-TW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zh-TW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</m:sSub>
                  </m:oMath>
                </a14:m>
                <a:r>
                  <a:rPr lang="en-US" altLang="zh-TW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zh-TW" altLang="en-US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zh-TW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</m:t>
                    </m:r>
                    <m:r>
                      <a:rPr lang="en-US" altLang="zh-TW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zh-TW" alt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zh-TW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</m:oMath>
                </a14:m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8341" y="2789762"/>
                <a:ext cx="2706510" cy="400110"/>
              </a:xfrm>
              <a:prstGeom prst="rect">
                <a:avLst/>
              </a:prstGeom>
              <a:blipFill>
                <a:blip r:embed="rId5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8478867" y="2784027"/>
                <a:ext cx="124220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]"/>
                          <m:ctrlPr>
                            <a:rPr lang="zh-TW" altLang="en-US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l-GR" altLang="zh-TW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ρ</m:t>
                          </m:r>
                          <m:r>
                            <a:rPr lang="zh-TW" altLang="en-US" i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∈(0,1</m:t>
                          </m:r>
                        </m:e>
                      </m:d>
                    </m:oMath>
                  </m:oMathPara>
                </a14:m>
                <a:endParaRPr lang="zh-TW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8867" y="2784027"/>
                <a:ext cx="1242200" cy="400110"/>
              </a:xfrm>
              <a:prstGeom prst="rect">
                <a:avLst/>
              </a:prstGeom>
              <a:blipFill>
                <a:blip r:embed="rId6"/>
                <a:stretch>
                  <a:fillRect t="-127692" r="-37745" b="-19384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4268161" y="3429794"/>
                <a:ext cx="2720360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TW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ρ</m:t>
                    </m:r>
                  </m:oMath>
                </a14:m>
                <a:r>
                  <a:rPr lang="en-US" altLang="zh-TW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ea"/>
                    <a:ea typeface="+mj-ea"/>
                  </a:rPr>
                  <a:t>&lt;1,</a:t>
                </a:r>
                <a:r>
                  <a:rPr lang="zh-TW" alt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ea"/>
                    <a:ea typeface="+mj-ea"/>
                  </a:rPr>
                  <a:t>薄化的</a:t>
                </a:r>
                <a:r>
                  <a:rPr lang="en-US" altLang="zh-TW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ea"/>
                    <a:ea typeface="+mj-ea"/>
                  </a:rPr>
                  <a:t>MobileNet</a:t>
                </a:r>
                <a:endParaRPr lang="en-US" altLang="zh-TW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endParaRP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TW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ρ</m:t>
                    </m:r>
                  </m:oMath>
                </a14:m>
                <a:r>
                  <a:rPr lang="en-US" altLang="zh-TW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ea"/>
                    <a:ea typeface="+mj-ea"/>
                  </a:rPr>
                  <a:t>=1,</a:t>
                </a:r>
                <a:r>
                  <a:rPr lang="zh-TW" alt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ea"/>
                    <a:ea typeface="+mj-ea"/>
                  </a:rPr>
                  <a:t>基本的</a:t>
                </a:r>
                <a:r>
                  <a:rPr lang="en-US" altLang="zh-TW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ea"/>
                    <a:ea typeface="+mj-ea"/>
                  </a:rPr>
                  <a:t>MobileNet</a:t>
                </a:r>
                <a:endParaRPr lang="zh-TW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endParaRPr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8161" y="3429794"/>
                <a:ext cx="2720360" cy="707886"/>
              </a:xfrm>
              <a:prstGeom prst="rect">
                <a:avLst/>
              </a:prstGeom>
              <a:blipFill>
                <a:blip r:embed="rId7"/>
                <a:stretch>
                  <a:fillRect t="-5172" r="-673" b="-1465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圖片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34236" y="4401169"/>
            <a:ext cx="5001230" cy="2196570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6061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278782" y="2205658"/>
            <a:ext cx="5184576" cy="1670089"/>
            <a:chOff x="2350790" y="2063169"/>
            <a:chExt cx="5184576" cy="1670089"/>
          </a:xfrm>
        </p:grpSpPr>
        <p:sp>
          <p:nvSpPr>
            <p:cNvPr id="13" name="Text Box 5"/>
            <p:cNvSpPr txBox="1">
              <a:spLocks noChangeArrowheads="1"/>
            </p:cNvSpPr>
            <p:nvPr/>
          </p:nvSpPr>
          <p:spPr bwMode="auto">
            <a:xfrm>
              <a:off x="2350790" y="2717595"/>
              <a:ext cx="5184576" cy="10156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lvl="0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6000" b="1" dirty="0">
                  <a:solidFill>
                    <a:srgbClr val="5C6A91"/>
                  </a:solidFill>
                  <a:latin typeface="+mj-lt"/>
                  <a:cs typeface="굴림" pitchFamily="50" charset="-127"/>
                </a:rPr>
                <a:t>Experiment</a:t>
              </a:r>
            </a:p>
          </p:txBody>
        </p:sp>
        <p:sp>
          <p:nvSpPr>
            <p:cNvPr id="14" name="Text Box 4"/>
            <p:cNvSpPr txBox="1">
              <a:spLocks noChangeArrowheads="1"/>
            </p:cNvSpPr>
            <p:nvPr/>
          </p:nvSpPr>
          <p:spPr bwMode="auto">
            <a:xfrm>
              <a:off x="2350790" y="2063169"/>
              <a:ext cx="936104" cy="923330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5400" b="1" dirty="0">
                  <a:solidFill>
                    <a:srgbClr val="FF979D"/>
                  </a:solidFill>
                  <a:latin typeface="+mj-lt"/>
                  <a:ea typeface="맑은 고딕" panose="020B0503020000020004" pitchFamily="50" charset="-127"/>
                  <a:cs typeface="굴림" pitchFamily="50" charset="-127"/>
                </a:rPr>
                <a:t>03</a:t>
              </a:r>
              <a:endParaRPr kumimoji="1" lang="ko-KR" altLang="ko-KR" sz="5400" b="1" dirty="0">
                <a:solidFill>
                  <a:srgbClr val="FF979D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endParaRPr>
            </a:p>
          </p:txBody>
        </p:sp>
      </p:grp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42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975" y="178540"/>
            <a:ext cx="10971373" cy="798753"/>
          </a:xfrm>
        </p:spPr>
        <p:txBody>
          <a:bodyPr>
            <a:noAutofit/>
          </a:bodyPr>
          <a:lstStyle/>
          <a:p>
            <a:pPr>
              <a:lnSpc>
                <a:spcPct val="200000"/>
              </a:lnSpc>
              <a:defRPr/>
            </a:pPr>
            <a:r>
              <a:rPr lang="en-US" altLang="ko-KR" dirty="0">
                <a:solidFill>
                  <a:srgbClr val="FFFFFF"/>
                </a:solidFill>
              </a:rPr>
              <a:t>Experiment</a:t>
            </a:r>
          </a:p>
        </p:txBody>
      </p:sp>
      <p:sp>
        <p:nvSpPr>
          <p:cNvPr id="9" name="내용 개체 틀 4"/>
          <p:cNvSpPr txBox="1">
            <a:spLocks/>
          </p:cNvSpPr>
          <p:nvPr/>
        </p:nvSpPr>
        <p:spPr>
          <a:xfrm>
            <a:off x="262558" y="1593590"/>
            <a:ext cx="10971372" cy="4824535"/>
          </a:xfrm>
          <a:prstGeom prst="rect">
            <a:avLst/>
          </a:prstGeom>
        </p:spPr>
        <p:txBody>
          <a:bodyPr vert="horz" lIns="99569" tIns="49785" rIns="99569" bIns="49785" rtlCol="0">
            <a:normAutofit/>
          </a:bodyPr>
          <a:lstStyle>
            <a:lvl1pPr marL="373384" indent="-373384" algn="l" defTabSz="99569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0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1pPr>
            <a:lvl2pPr marL="808998" indent="-311153" algn="l" defTabSz="99569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5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  <a:cs typeface="+mn-cs"/>
              </a:defRPr>
            </a:lvl2pPr>
            <a:lvl3pPr marL="1244613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5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  <a:cs typeface="+mn-cs"/>
              </a:defRPr>
            </a:lvl3pPr>
            <a:lvl4pPr marL="1742458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5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  <a:cs typeface="+mn-cs"/>
              </a:defRPr>
            </a:lvl4pPr>
            <a:lvl5pPr marL="2240303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5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  <a:cs typeface="+mn-cs"/>
              </a:defRPr>
            </a:lvl5pPr>
            <a:lvl6pPr marL="2738148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35993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33838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31683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en-US" altLang="zh-TW" i="0" dirty="0">
              <a:latin typeface="+mj-ea"/>
              <a:ea typeface="+mj-ea"/>
            </a:endParaRPr>
          </a:p>
        </p:txBody>
      </p:sp>
      <p:sp>
        <p:nvSpPr>
          <p:cNvPr id="13" name="내용 개체 틀 4"/>
          <p:cNvSpPr txBox="1">
            <a:spLocks/>
          </p:cNvSpPr>
          <p:nvPr/>
        </p:nvSpPr>
        <p:spPr>
          <a:xfrm>
            <a:off x="440356" y="1610915"/>
            <a:ext cx="11783839" cy="4824535"/>
          </a:xfrm>
          <a:prstGeom prst="rect">
            <a:avLst/>
          </a:prstGeom>
        </p:spPr>
        <p:txBody>
          <a:bodyPr vert="horz" lIns="99569" tIns="49785" rIns="99569" bIns="49785" rtlCol="0">
            <a:normAutofit/>
          </a:bodyPr>
          <a:lstStyle>
            <a:lvl1pPr marL="373384" indent="-373384" algn="l" defTabSz="99569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0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1pPr>
            <a:lvl2pPr marL="808998" indent="-311153" algn="l" defTabSz="99569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5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  <a:cs typeface="+mn-cs"/>
              </a:defRPr>
            </a:lvl2pPr>
            <a:lvl3pPr marL="1244613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5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  <a:cs typeface="+mn-cs"/>
              </a:defRPr>
            </a:lvl3pPr>
            <a:lvl4pPr marL="1742458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5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  <a:cs typeface="+mn-cs"/>
              </a:defRPr>
            </a:lvl4pPr>
            <a:lvl5pPr marL="2240303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5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  <a:cs typeface="+mn-cs"/>
              </a:defRPr>
            </a:lvl5pPr>
            <a:lvl6pPr marL="2738148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35993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33838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31683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en-US" altLang="zh-TW" i="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</a:endParaRPr>
          </a:p>
          <a:p>
            <a:pPr>
              <a:lnSpc>
                <a:spcPct val="150000"/>
              </a:lnSpc>
            </a:pPr>
            <a:endParaRPr lang="en-US" altLang="zh-TW" i="0" dirty="0">
              <a:latin typeface="+mj-ea"/>
            </a:endParaRPr>
          </a:p>
          <a:p>
            <a:pPr>
              <a:lnSpc>
                <a:spcPct val="150000"/>
              </a:lnSpc>
            </a:pPr>
            <a:endParaRPr lang="en-US" altLang="zh-TW" i="0" dirty="0">
              <a:latin typeface="+mj-ea"/>
              <a:ea typeface="+mj-ea"/>
            </a:endParaRPr>
          </a:p>
        </p:txBody>
      </p:sp>
      <p:sp>
        <p:nvSpPr>
          <p:cNvPr id="15" name="내용 개체 틀 4"/>
          <p:cNvSpPr txBox="1">
            <a:spLocks/>
          </p:cNvSpPr>
          <p:nvPr/>
        </p:nvSpPr>
        <p:spPr>
          <a:xfrm>
            <a:off x="0" y="1413570"/>
            <a:ext cx="11783839" cy="4824535"/>
          </a:xfrm>
          <a:prstGeom prst="rect">
            <a:avLst/>
          </a:prstGeom>
        </p:spPr>
        <p:txBody>
          <a:bodyPr vert="horz" lIns="99569" tIns="49785" rIns="99569" bIns="49785" rtlCol="0">
            <a:normAutofit/>
          </a:bodyPr>
          <a:lstStyle>
            <a:lvl1pPr marL="373384" indent="-373384" algn="l" defTabSz="99569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0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1pPr>
            <a:lvl2pPr marL="808998" indent="-311153" algn="l" defTabSz="99569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5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  <a:cs typeface="+mn-cs"/>
              </a:defRPr>
            </a:lvl2pPr>
            <a:lvl3pPr marL="1244613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5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  <a:cs typeface="+mn-cs"/>
              </a:defRPr>
            </a:lvl3pPr>
            <a:lvl4pPr marL="1742458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5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  <a:cs typeface="+mn-cs"/>
              </a:defRPr>
            </a:lvl4pPr>
            <a:lvl5pPr marL="2240303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5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  <a:cs typeface="+mn-cs"/>
              </a:defRPr>
            </a:lvl5pPr>
            <a:lvl6pPr marL="2738148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35993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33838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31683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TW" altLang="en-US" i="0" dirty="0">
                <a:latin typeface="+mj-ea"/>
                <a:ea typeface="+mj-ea"/>
              </a:rPr>
              <a:t>與標準卷積網路進行對比</a:t>
            </a:r>
            <a:endParaRPr lang="en-US" altLang="zh-TW" i="0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endParaRPr lang="en-US" altLang="zh-TW" i="0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endParaRPr lang="en-US" altLang="zh-TW" i="0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endParaRPr lang="en-US" altLang="zh-TW" i="0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zh-TW" altLang="en-US" i="0" dirty="0">
                <a:latin typeface="+mj-ea"/>
                <a:ea typeface="+mj-ea"/>
              </a:rPr>
              <a:t>再來作者考慮了寬度因子的薄型</a:t>
            </a:r>
            <a:r>
              <a:rPr lang="en-US" altLang="zh-TW" i="0" dirty="0" err="1">
                <a:latin typeface="+mj-ea"/>
                <a:ea typeface="+mj-ea"/>
              </a:rPr>
              <a:t>MobileNet</a:t>
            </a:r>
            <a:r>
              <a:rPr lang="zh-TW" altLang="en-US" i="0" dirty="0">
                <a:latin typeface="+mj-ea"/>
                <a:ea typeface="+mj-ea"/>
              </a:rPr>
              <a:t>網路與淺層的</a:t>
            </a:r>
            <a:r>
              <a:rPr lang="en-US" altLang="zh-TW" i="0" dirty="0" err="1">
                <a:latin typeface="+mj-ea"/>
                <a:ea typeface="+mj-ea"/>
              </a:rPr>
              <a:t>MobileNet</a:t>
            </a:r>
            <a:r>
              <a:rPr lang="zh-TW" altLang="en-US" i="0" dirty="0">
                <a:latin typeface="+mj-ea"/>
                <a:ea typeface="+mj-ea"/>
              </a:rPr>
              <a:t>網路做比較</a:t>
            </a:r>
            <a:endParaRPr lang="en-US" altLang="zh-TW" i="0" dirty="0">
              <a:latin typeface="+mj-ea"/>
              <a:ea typeface="+mj-ea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6823" y="1985758"/>
            <a:ext cx="5582842" cy="1642907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5003605" y="2889906"/>
            <a:ext cx="733158" cy="5040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6298493" y="2889906"/>
            <a:ext cx="1812937" cy="504056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6" name="圖片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2728" y="4070467"/>
            <a:ext cx="6282816" cy="1803558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7896" y="5920514"/>
            <a:ext cx="4741738" cy="571699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>
            <a:off x="2934803" y="5321172"/>
            <a:ext cx="2046782" cy="36004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2" name="直線單箭頭接點 21"/>
          <p:cNvCxnSpPr/>
          <p:nvPr/>
        </p:nvCxnSpPr>
        <p:spPr>
          <a:xfrm flipH="1">
            <a:off x="2348334" y="5473179"/>
            <a:ext cx="555093" cy="41606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4" name="矩形 23"/>
          <p:cNvSpPr/>
          <p:nvPr/>
        </p:nvSpPr>
        <p:spPr>
          <a:xfrm>
            <a:off x="6495365" y="5071184"/>
            <a:ext cx="2084419" cy="595234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矩形 24"/>
          <p:cNvSpPr/>
          <p:nvPr/>
        </p:nvSpPr>
        <p:spPr>
          <a:xfrm>
            <a:off x="5266459" y="5071184"/>
            <a:ext cx="743026" cy="59523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投影片編號版面配置區 2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241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8" grpId="0" animBg="1"/>
      <p:bldP spid="24" grpId="0" animBg="1"/>
      <p:bldP spid="2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975" y="178540"/>
            <a:ext cx="10971373" cy="798753"/>
          </a:xfrm>
        </p:spPr>
        <p:txBody>
          <a:bodyPr>
            <a:noAutofit/>
          </a:bodyPr>
          <a:lstStyle/>
          <a:p>
            <a:pPr>
              <a:lnSpc>
                <a:spcPct val="200000"/>
              </a:lnSpc>
              <a:defRPr/>
            </a:pPr>
            <a:r>
              <a:rPr lang="en-US" altLang="ko-KR" dirty="0">
                <a:solidFill>
                  <a:srgbClr val="FFFFFF"/>
                </a:solidFill>
              </a:rPr>
              <a:t>Experiment</a:t>
            </a:r>
          </a:p>
        </p:txBody>
      </p:sp>
      <p:sp>
        <p:nvSpPr>
          <p:cNvPr id="9" name="내용 개체 틀 4"/>
          <p:cNvSpPr txBox="1">
            <a:spLocks/>
          </p:cNvSpPr>
          <p:nvPr/>
        </p:nvSpPr>
        <p:spPr>
          <a:xfrm>
            <a:off x="262558" y="1593590"/>
            <a:ext cx="10971372" cy="4824535"/>
          </a:xfrm>
          <a:prstGeom prst="rect">
            <a:avLst/>
          </a:prstGeom>
        </p:spPr>
        <p:txBody>
          <a:bodyPr vert="horz" lIns="99569" tIns="49785" rIns="99569" bIns="49785" rtlCol="0">
            <a:normAutofit/>
          </a:bodyPr>
          <a:lstStyle>
            <a:lvl1pPr marL="373384" indent="-373384" algn="l" defTabSz="99569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0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1pPr>
            <a:lvl2pPr marL="808998" indent="-311153" algn="l" defTabSz="99569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5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  <a:cs typeface="+mn-cs"/>
              </a:defRPr>
            </a:lvl2pPr>
            <a:lvl3pPr marL="1244613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5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  <a:cs typeface="+mn-cs"/>
              </a:defRPr>
            </a:lvl3pPr>
            <a:lvl4pPr marL="1742458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5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  <a:cs typeface="+mn-cs"/>
              </a:defRPr>
            </a:lvl4pPr>
            <a:lvl5pPr marL="2240303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5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  <a:cs typeface="+mn-cs"/>
              </a:defRPr>
            </a:lvl5pPr>
            <a:lvl6pPr marL="2738148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35993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33838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31683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en-US" altLang="zh-TW" i="0" dirty="0">
              <a:latin typeface="+mj-ea"/>
              <a:ea typeface="+mj-ea"/>
            </a:endParaRPr>
          </a:p>
        </p:txBody>
      </p:sp>
      <p:sp>
        <p:nvSpPr>
          <p:cNvPr id="13" name="내용 개체 틀 4"/>
          <p:cNvSpPr txBox="1">
            <a:spLocks/>
          </p:cNvSpPr>
          <p:nvPr/>
        </p:nvSpPr>
        <p:spPr>
          <a:xfrm>
            <a:off x="440356" y="1610915"/>
            <a:ext cx="11783839" cy="4824535"/>
          </a:xfrm>
          <a:prstGeom prst="rect">
            <a:avLst/>
          </a:prstGeom>
        </p:spPr>
        <p:txBody>
          <a:bodyPr vert="horz" lIns="99569" tIns="49785" rIns="99569" bIns="49785" rtlCol="0">
            <a:normAutofit/>
          </a:bodyPr>
          <a:lstStyle>
            <a:lvl1pPr marL="373384" indent="-373384" algn="l" defTabSz="99569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0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1pPr>
            <a:lvl2pPr marL="808998" indent="-311153" algn="l" defTabSz="99569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5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  <a:cs typeface="+mn-cs"/>
              </a:defRPr>
            </a:lvl2pPr>
            <a:lvl3pPr marL="1244613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5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  <a:cs typeface="+mn-cs"/>
              </a:defRPr>
            </a:lvl3pPr>
            <a:lvl4pPr marL="1742458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5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  <a:cs typeface="+mn-cs"/>
              </a:defRPr>
            </a:lvl4pPr>
            <a:lvl5pPr marL="2240303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5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  <a:cs typeface="+mn-cs"/>
              </a:defRPr>
            </a:lvl5pPr>
            <a:lvl6pPr marL="2738148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35993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33838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31683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en-US" altLang="zh-TW" i="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</a:endParaRPr>
          </a:p>
          <a:p>
            <a:pPr>
              <a:lnSpc>
                <a:spcPct val="150000"/>
              </a:lnSpc>
            </a:pPr>
            <a:endParaRPr lang="en-US" altLang="zh-TW" i="0" dirty="0">
              <a:latin typeface="+mj-ea"/>
            </a:endParaRPr>
          </a:p>
          <a:p>
            <a:pPr>
              <a:lnSpc>
                <a:spcPct val="150000"/>
              </a:lnSpc>
            </a:pPr>
            <a:endParaRPr lang="en-US" altLang="zh-TW" i="0" dirty="0">
              <a:latin typeface="+mj-ea"/>
              <a:ea typeface="+mj-ea"/>
            </a:endParaRPr>
          </a:p>
        </p:txBody>
      </p:sp>
      <p:sp>
        <p:nvSpPr>
          <p:cNvPr id="15" name="내용 개체 틀 4"/>
          <p:cNvSpPr txBox="1">
            <a:spLocks/>
          </p:cNvSpPr>
          <p:nvPr/>
        </p:nvSpPr>
        <p:spPr>
          <a:xfrm>
            <a:off x="0" y="1413570"/>
            <a:ext cx="11783839" cy="4824535"/>
          </a:xfrm>
          <a:prstGeom prst="rect">
            <a:avLst/>
          </a:prstGeom>
        </p:spPr>
        <p:txBody>
          <a:bodyPr vert="horz" lIns="99569" tIns="49785" rIns="99569" bIns="49785" rtlCol="0">
            <a:normAutofit/>
          </a:bodyPr>
          <a:lstStyle>
            <a:lvl1pPr marL="373384" indent="-373384" algn="l" defTabSz="99569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0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1pPr>
            <a:lvl2pPr marL="808998" indent="-311153" algn="l" defTabSz="99569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5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  <a:cs typeface="+mn-cs"/>
              </a:defRPr>
            </a:lvl2pPr>
            <a:lvl3pPr marL="1244613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5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  <a:cs typeface="+mn-cs"/>
              </a:defRPr>
            </a:lvl3pPr>
            <a:lvl4pPr marL="1742458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5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  <a:cs typeface="+mn-cs"/>
              </a:defRPr>
            </a:lvl4pPr>
            <a:lvl5pPr marL="2240303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5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  <a:cs typeface="+mn-cs"/>
              </a:defRPr>
            </a:lvl5pPr>
            <a:lvl6pPr marL="2738148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35993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33838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31683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TW" altLang="en-US" i="0" dirty="0">
                <a:latin typeface="+mj-ea"/>
                <a:ea typeface="+mj-ea"/>
              </a:rPr>
              <a:t>接下來作者將來比較超參數的對整體網路的影響</a:t>
            </a:r>
            <a:endParaRPr lang="en-US" altLang="zh-TW" i="0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endParaRPr lang="en-US" altLang="zh-TW" i="0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endParaRPr lang="en-US" altLang="zh-TW" i="0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endParaRPr lang="en-US" altLang="zh-TW" i="0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endParaRPr lang="en-US" altLang="zh-TW" i="0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endParaRPr lang="en-US" altLang="zh-TW" i="0" dirty="0">
              <a:latin typeface="+mj-ea"/>
              <a:ea typeface="+mj-ea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7623" y="1989634"/>
            <a:ext cx="5328592" cy="2135781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3346165" y="3645818"/>
            <a:ext cx="4752528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0000"/>
              </a:solidFill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6165" y="4356320"/>
            <a:ext cx="5314975" cy="2013572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4727054" y="5157986"/>
            <a:ext cx="1296144" cy="106454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投影片編號版面配置區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19</a:t>
            </a:fld>
            <a:endParaRPr lang="ko-KR" altLang="en-US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43F339C3-5614-451C-92F6-5783F26E9FD8}"/>
              </a:ext>
            </a:extLst>
          </p:cNvPr>
          <p:cNvSpPr txBox="1"/>
          <p:nvPr/>
        </p:nvSpPr>
        <p:spPr>
          <a:xfrm>
            <a:off x="3646935" y="3997659"/>
            <a:ext cx="813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800" dirty="0">
                <a:solidFill>
                  <a:srgbClr val="FF0000"/>
                </a:solidFill>
                <a:latin typeface="+mn-ea"/>
              </a:rPr>
              <a:t>準確率直到寬度因子下降到</a:t>
            </a:r>
            <a:r>
              <a:rPr lang="en-US" altLang="zh-TW" sz="1800" dirty="0">
                <a:solidFill>
                  <a:srgbClr val="FF0000"/>
                </a:solidFill>
                <a:latin typeface="+mn-ea"/>
              </a:rPr>
              <a:t>0.25</a:t>
            </a:r>
            <a:r>
              <a:rPr lang="zh-TW" altLang="en-US" sz="1800" dirty="0">
                <a:solidFill>
                  <a:srgbClr val="FF0000"/>
                </a:solidFill>
                <a:latin typeface="+mn-ea"/>
              </a:rPr>
              <a:t>才下降很多</a:t>
            </a:r>
          </a:p>
        </p:txBody>
      </p:sp>
    </p:spTree>
    <p:extLst>
      <p:ext uri="{BB962C8B-B14F-4D97-AF65-F5344CB8AC3E}">
        <p14:creationId xmlns:p14="http://schemas.microsoft.com/office/powerpoint/2010/main" val="4217381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 animBg="1"/>
      <p:bldP spid="1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Box 43"/>
          <p:cNvSpPr txBox="1"/>
          <p:nvPr/>
        </p:nvSpPr>
        <p:spPr>
          <a:xfrm>
            <a:off x="5970240" y="1053530"/>
            <a:ext cx="358147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rgbClr val="FF979D"/>
                </a:solidFill>
                <a:latin typeface="+mj-lt"/>
                <a:ea typeface="맑은 고딕" panose="020B0503020000020004" pitchFamily="50" charset="-127"/>
              </a:rPr>
              <a:t>Outline</a:t>
            </a:r>
            <a:endParaRPr lang="ko-KR" altLang="en-US" sz="4400" b="1" dirty="0">
              <a:solidFill>
                <a:srgbClr val="FF979D"/>
              </a:solidFill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22" name="Text Box 5"/>
          <p:cNvSpPr txBox="1">
            <a:spLocks noChangeArrowheads="1"/>
          </p:cNvSpPr>
          <p:nvPr/>
        </p:nvSpPr>
        <p:spPr bwMode="auto">
          <a:xfrm>
            <a:off x="6472664" y="1950418"/>
            <a:ext cx="3790665" cy="28007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defRPr/>
            </a:pPr>
            <a:r>
              <a:rPr lang="en-US" altLang="ko-KR" sz="2200" b="1" dirty="0">
                <a:solidFill>
                  <a:srgbClr val="FFFFFF"/>
                </a:solidFill>
                <a:latin typeface="+mj-lt"/>
              </a:rPr>
              <a:t>01  Introduction</a:t>
            </a:r>
          </a:p>
          <a:p>
            <a:pPr>
              <a:lnSpc>
                <a:spcPct val="200000"/>
              </a:lnSpc>
              <a:defRPr/>
            </a:pPr>
            <a:r>
              <a:rPr lang="en-US" altLang="ko-KR" sz="2200" b="1" dirty="0">
                <a:solidFill>
                  <a:srgbClr val="FFFFFF"/>
                </a:solidFill>
                <a:latin typeface="+mj-lt"/>
              </a:rPr>
              <a:t>02  Method</a:t>
            </a:r>
          </a:p>
          <a:p>
            <a:pPr>
              <a:lnSpc>
                <a:spcPct val="200000"/>
              </a:lnSpc>
              <a:defRPr/>
            </a:pPr>
            <a:r>
              <a:rPr lang="en-US" altLang="ko-KR" sz="2200" b="1" dirty="0">
                <a:solidFill>
                  <a:srgbClr val="FFFFFF"/>
                </a:solidFill>
                <a:latin typeface="+mj-lt"/>
              </a:rPr>
              <a:t>03  Experiment</a:t>
            </a:r>
          </a:p>
          <a:p>
            <a:pPr>
              <a:lnSpc>
                <a:spcPct val="200000"/>
              </a:lnSpc>
              <a:defRPr/>
            </a:pPr>
            <a:r>
              <a:rPr lang="en-US" altLang="ko-KR" sz="2200" b="1" dirty="0">
                <a:solidFill>
                  <a:srgbClr val="FFFFFF"/>
                </a:solidFill>
                <a:latin typeface="+mj-lt"/>
              </a:rPr>
              <a:t>04  Conclusion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975" y="178540"/>
            <a:ext cx="10971373" cy="798753"/>
          </a:xfrm>
        </p:spPr>
        <p:txBody>
          <a:bodyPr>
            <a:noAutofit/>
          </a:bodyPr>
          <a:lstStyle/>
          <a:p>
            <a:pPr>
              <a:lnSpc>
                <a:spcPct val="200000"/>
              </a:lnSpc>
              <a:defRPr/>
            </a:pPr>
            <a:r>
              <a:rPr lang="en-US" altLang="ko-KR" dirty="0">
                <a:solidFill>
                  <a:srgbClr val="FFFFFF"/>
                </a:solidFill>
              </a:rPr>
              <a:t>Experiment</a:t>
            </a:r>
          </a:p>
        </p:txBody>
      </p:sp>
      <p:sp>
        <p:nvSpPr>
          <p:cNvPr id="15" name="내용 개체 틀 4"/>
          <p:cNvSpPr txBox="1">
            <a:spLocks/>
          </p:cNvSpPr>
          <p:nvPr/>
        </p:nvSpPr>
        <p:spPr>
          <a:xfrm>
            <a:off x="190550" y="1485578"/>
            <a:ext cx="11783839" cy="4824535"/>
          </a:xfrm>
          <a:prstGeom prst="rect">
            <a:avLst/>
          </a:prstGeom>
        </p:spPr>
        <p:txBody>
          <a:bodyPr vert="horz" lIns="99569" tIns="49785" rIns="99569" bIns="49785" rtlCol="0">
            <a:normAutofit/>
          </a:bodyPr>
          <a:lstStyle>
            <a:lvl1pPr marL="373384" indent="-373384" algn="l" defTabSz="99569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0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1pPr>
            <a:lvl2pPr marL="808998" indent="-311153" algn="l" defTabSz="99569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5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  <a:cs typeface="+mn-cs"/>
              </a:defRPr>
            </a:lvl2pPr>
            <a:lvl3pPr marL="1244613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5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  <a:cs typeface="+mn-cs"/>
              </a:defRPr>
            </a:lvl3pPr>
            <a:lvl4pPr marL="1742458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5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  <a:cs typeface="+mn-cs"/>
              </a:defRPr>
            </a:lvl4pPr>
            <a:lvl5pPr marL="2240303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5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  <a:cs typeface="+mn-cs"/>
              </a:defRPr>
            </a:lvl5pPr>
            <a:lvl6pPr marL="2738148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35993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33838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31683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TW" altLang="en-US" i="0" dirty="0">
                <a:latin typeface="+mj-ea"/>
                <a:ea typeface="+mj-ea"/>
              </a:rPr>
              <a:t>作者接下來展示了</a:t>
            </a:r>
            <a:r>
              <a:rPr lang="en-US" altLang="zh-TW" i="0" dirty="0">
                <a:latin typeface="+mj-ea"/>
                <a:ea typeface="+mj-ea"/>
              </a:rPr>
              <a:t>16</a:t>
            </a:r>
            <a:r>
              <a:rPr lang="zh-TW" altLang="en-US" i="0" dirty="0">
                <a:latin typeface="+mj-ea"/>
                <a:ea typeface="+mj-ea"/>
              </a:rPr>
              <a:t>個不同的模型在</a:t>
            </a:r>
            <a:r>
              <a:rPr lang="en-US" altLang="zh-TW" i="0" dirty="0">
                <a:latin typeface="+mj-ea"/>
                <a:ea typeface="+mj-ea"/>
              </a:rPr>
              <a:t>ImageNet</a:t>
            </a:r>
            <a:r>
              <a:rPr lang="zh-TW" altLang="en-US" i="0" dirty="0">
                <a:latin typeface="+mj-ea"/>
                <a:ea typeface="+mj-ea"/>
              </a:rPr>
              <a:t>中準確率及計算量之間的差別，這</a:t>
            </a:r>
            <a:r>
              <a:rPr lang="en-US" altLang="zh-TW" i="0" dirty="0">
                <a:latin typeface="+mj-ea"/>
                <a:ea typeface="+mj-ea"/>
              </a:rPr>
              <a:t>16</a:t>
            </a:r>
            <a:r>
              <a:rPr lang="zh-TW" altLang="en-US" i="0" dirty="0">
                <a:latin typeface="+mj-ea"/>
                <a:ea typeface="+mj-ea"/>
              </a:rPr>
              <a:t>個模型分別是</a:t>
            </a:r>
            <a:endParaRPr lang="en-US" altLang="zh-TW" i="0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zh-TW" altLang="en-US" i="0" dirty="0">
                <a:latin typeface="+mj-ea"/>
                <a:ea typeface="+mj-ea"/>
              </a:rPr>
              <a:t>寬度因子</a:t>
            </a:r>
            <a:r>
              <a:rPr lang="en-US" altLang="zh-TW" i="0" dirty="0">
                <a:latin typeface="+mj-ea"/>
                <a:ea typeface="+mj-ea"/>
              </a:rPr>
              <a:t>{</a:t>
            </a:r>
            <a:r>
              <a:rPr lang="zh-TW" altLang="en-US" i="0" dirty="0">
                <a:latin typeface="+mj-ea"/>
                <a:ea typeface="+mj-ea"/>
              </a:rPr>
              <a:t> </a:t>
            </a:r>
            <a:r>
              <a:rPr lang="en-US" altLang="zh-TW" i="0" dirty="0">
                <a:latin typeface="+mj-ea"/>
                <a:ea typeface="+mj-ea"/>
              </a:rPr>
              <a:t>1.0 , 0.75 , 0.5 , 0.25</a:t>
            </a:r>
            <a:r>
              <a:rPr lang="zh-TW" altLang="en-US" i="0" dirty="0">
                <a:latin typeface="+mj-ea"/>
                <a:ea typeface="+mj-ea"/>
              </a:rPr>
              <a:t> </a:t>
            </a:r>
            <a:r>
              <a:rPr lang="en-US" altLang="zh-TW" i="0" dirty="0">
                <a:latin typeface="+mj-ea"/>
                <a:ea typeface="+mj-ea"/>
              </a:rPr>
              <a:t>}</a:t>
            </a:r>
            <a:r>
              <a:rPr lang="zh-TW" altLang="en-US" i="0" dirty="0">
                <a:latin typeface="+mj-ea"/>
                <a:ea typeface="+mj-ea"/>
              </a:rPr>
              <a:t>及不同解析度</a:t>
            </a:r>
            <a:r>
              <a:rPr lang="en-US" altLang="zh-TW" i="0" dirty="0">
                <a:latin typeface="+mj-ea"/>
                <a:ea typeface="+mj-ea"/>
              </a:rPr>
              <a:t>{</a:t>
            </a:r>
            <a:r>
              <a:rPr lang="zh-TW" altLang="en-US" i="0" dirty="0">
                <a:latin typeface="+mj-ea"/>
                <a:ea typeface="+mj-ea"/>
              </a:rPr>
              <a:t> </a:t>
            </a:r>
            <a:r>
              <a:rPr lang="en-US" altLang="zh-TW" i="0" dirty="0">
                <a:latin typeface="+mj-ea"/>
                <a:ea typeface="+mj-ea"/>
              </a:rPr>
              <a:t>224</a:t>
            </a:r>
            <a:r>
              <a:rPr lang="zh-TW" altLang="en-US" i="0" dirty="0">
                <a:latin typeface="+mj-ea"/>
                <a:ea typeface="+mj-ea"/>
              </a:rPr>
              <a:t> </a:t>
            </a:r>
            <a:r>
              <a:rPr lang="en-US" altLang="zh-TW" i="0" dirty="0">
                <a:latin typeface="+mj-ea"/>
                <a:ea typeface="+mj-ea"/>
              </a:rPr>
              <a:t>, 192 , 160 , 128}</a:t>
            </a:r>
            <a:r>
              <a:rPr lang="zh-TW" altLang="en-US" i="0" dirty="0">
                <a:latin typeface="+mj-ea"/>
                <a:ea typeface="+mj-ea"/>
              </a:rPr>
              <a:t>所組成。</a:t>
            </a:r>
            <a:endParaRPr lang="en-US" altLang="zh-TW" i="0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endParaRPr lang="en-US" altLang="zh-TW" i="0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endParaRPr lang="en-US" altLang="zh-TW" i="0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endParaRPr lang="en-US" altLang="zh-TW" i="0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endParaRPr lang="en-US" altLang="zh-TW" i="0" dirty="0">
              <a:latin typeface="+mj-ea"/>
              <a:ea typeface="+mj-ea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638" y="2853729"/>
            <a:ext cx="3998009" cy="2860471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1150" y="2782487"/>
            <a:ext cx="4144079" cy="3002956"/>
          </a:xfrm>
          <a:prstGeom prst="rect">
            <a:avLst/>
          </a:prstGeom>
        </p:spPr>
      </p:pic>
      <p:sp>
        <p:nvSpPr>
          <p:cNvPr id="11" name="投影片編號版面配置區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20</a:t>
            </a:fld>
            <a:endParaRPr lang="ko-KR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97C2B9B7-00D6-449F-AD23-57E0A1533607}"/>
              </a:ext>
            </a:extLst>
          </p:cNvPr>
          <p:cNvSpPr txBox="1"/>
          <p:nvPr/>
        </p:nvSpPr>
        <p:spPr>
          <a:xfrm>
            <a:off x="2566814" y="6007904"/>
            <a:ext cx="91937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  <a:latin typeface="+mn-ea"/>
              </a:rPr>
              <a:t>寬度因子為</a:t>
            </a:r>
            <a:r>
              <a:rPr lang="en-US" altLang="zh-TW" dirty="0">
                <a:solidFill>
                  <a:srgbClr val="FF0000"/>
                </a:solidFill>
                <a:latin typeface="+mn-ea"/>
              </a:rPr>
              <a:t>0.25</a:t>
            </a:r>
            <a:r>
              <a:rPr lang="zh-TW" altLang="en-US" dirty="0">
                <a:solidFill>
                  <a:srgbClr val="FF0000"/>
                </a:solidFill>
                <a:latin typeface="+mn-ea"/>
              </a:rPr>
              <a:t>時，模型變得很小，整體結果呈現對數性跳躍</a:t>
            </a:r>
          </a:p>
        </p:txBody>
      </p:sp>
    </p:spTree>
    <p:extLst>
      <p:ext uri="{BB962C8B-B14F-4D97-AF65-F5344CB8AC3E}">
        <p14:creationId xmlns:p14="http://schemas.microsoft.com/office/powerpoint/2010/main" val="1720429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975" y="178540"/>
            <a:ext cx="10971373" cy="798753"/>
          </a:xfrm>
        </p:spPr>
        <p:txBody>
          <a:bodyPr>
            <a:noAutofit/>
          </a:bodyPr>
          <a:lstStyle/>
          <a:p>
            <a:pPr>
              <a:lnSpc>
                <a:spcPct val="200000"/>
              </a:lnSpc>
              <a:defRPr/>
            </a:pPr>
            <a:r>
              <a:rPr lang="en-US" altLang="ko-KR" dirty="0">
                <a:solidFill>
                  <a:srgbClr val="FFFFFF"/>
                </a:solidFill>
              </a:rPr>
              <a:t>Experiment</a:t>
            </a:r>
          </a:p>
        </p:txBody>
      </p:sp>
      <p:sp>
        <p:nvSpPr>
          <p:cNvPr id="15" name="내용 개체 틀 4"/>
          <p:cNvSpPr txBox="1">
            <a:spLocks/>
          </p:cNvSpPr>
          <p:nvPr/>
        </p:nvSpPr>
        <p:spPr>
          <a:xfrm>
            <a:off x="190550" y="1485578"/>
            <a:ext cx="11783839" cy="4824535"/>
          </a:xfrm>
          <a:prstGeom prst="rect">
            <a:avLst/>
          </a:prstGeom>
        </p:spPr>
        <p:txBody>
          <a:bodyPr vert="horz" lIns="99569" tIns="49785" rIns="99569" bIns="49785" rtlCol="0">
            <a:normAutofit/>
          </a:bodyPr>
          <a:lstStyle>
            <a:lvl1pPr marL="373384" indent="-373384" algn="l" defTabSz="99569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0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1pPr>
            <a:lvl2pPr marL="808998" indent="-311153" algn="l" defTabSz="99569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5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  <a:cs typeface="+mn-cs"/>
              </a:defRPr>
            </a:lvl2pPr>
            <a:lvl3pPr marL="1244613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5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  <a:cs typeface="+mn-cs"/>
              </a:defRPr>
            </a:lvl3pPr>
            <a:lvl4pPr marL="1742458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5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  <a:cs typeface="+mn-cs"/>
              </a:defRPr>
            </a:lvl4pPr>
            <a:lvl5pPr marL="2240303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5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  <a:cs typeface="+mn-cs"/>
              </a:defRPr>
            </a:lvl5pPr>
            <a:lvl6pPr marL="2738148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35993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33838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31683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TW" i="0" dirty="0" err="1">
                <a:latin typeface="+mj-ea"/>
                <a:ea typeface="+mj-ea"/>
              </a:rPr>
              <a:t>MobileNet</a:t>
            </a:r>
            <a:r>
              <a:rPr lang="zh-TW" altLang="en-US" i="0" dirty="0">
                <a:latin typeface="+mj-ea"/>
                <a:ea typeface="+mj-ea"/>
              </a:rPr>
              <a:t>與最原始的</a:t>
            </a:r>
            <a:r>
              <a:rPr lang="en-US" altLang="zh-TW" i="0" dirty="0" err="1">
                <a:latin typeface="+mj-ea"/>
                <a:ea typeface="+mj-ea"/>
              </a:rPr>
              <a:t>GoogleNet</a:t>
            </a:r>
            <a:r>
              <a:rPr lang="zh-TW" altLang="en-US" i="0" dirty="0">
                <a:latin typeface="+mj-ea"/>
                <a:ea typeface="+mj-ea"/>
              </a:rPr>
              <a:t>和</a:t>
            </a:r>
            <a:r>
              <a:rPr lang="en-US" altLang="zh-TW" i="0" dirty="0">
                <a:latin typeface="+mj-ea"/>
                <a:ea typeface="+mj-ea"/>
              </a:rPr>
              <a:t>VGG16</a:t>
            </a:r>
            <a:r>
              <a:rPr lang="zh-TW" altLang="en-US" i="0" dirty="0">
                <a:latin typeface="+mj-ea"/>
                <a:ea typeface="+mj-ea"/>
              </a:rPr>
              <a:t>來做比較。</a:t>
            </a:r>
            <a:endParaRPr lang="en-US" altLang="zh-TW" i="0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endParaRPr lang="en-US" altLang="zh-TW" i="0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endParaRPr lang="en-US" altLang="zh-TW" i="0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endParaRPr lang="en-US" altLang="zh-TW" i="0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endParaRPr lang="en-US" altLang="zh-TW" i="0" dirty="0">
              <a:latin typeface="+mj-ea"/>
              <a:ea typeface="+mj-ea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4806" y="2493690"/>
            <a:ext cx="6945635" cy="2499342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5288636" y="3814638"/>
            <a:ext cx="734561" cy="2632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/>
          <p:cNvSpPr/>
          <p:nvPr/>
        </p:nvSpPr>
        <p:spPr>
          <a:xfrm>
            <a:off x="5288636" y="4403835"/>
            <a:ext cx="734561" cy="2632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/>
          <p:cNvSpPr/>
          <p:nvPr/>
        </p:nvSpPr>
        <p:spPr>
          <a:xfrm>
            <a:off x="6815286" y="3814638"/>
            <a:ext cx="1872208" cy="26322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 17"/>
          <p:cNvSpPr/>
          <p:nvPr/>
        </p:nvSpPr>
        <p:spPr>
          <a:xfrm>
            <a:off x="6671269" y="4415667"/>
            <a:ext cx="2145757" cy="251395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文字方塊 18"/>
          <p:cNvSpPr txBox="1"/>
          <p:nvPr/>
        </p:nvSpPr>
        <p:spPr>
          <a:xfrm>
            <a:off x="2746834" y="5051407"/>
            <a:ext cx="81369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err="1">
                <a:solidFill>
                  <a:srgbClr val="FF0000"/>
                </a:solidFill>
                <a:latin typeface="+mn-ea"/>
              </a:rPr>
              <a:t>MobileNet</a:t>
            </a:r>
            <a:r>
              <a:rPr lang="en-US" altLang="zh-TW" dirty="0">
                <a:solidFill>
                  <a:srgbClr val="FF0000"/>
                </a:solidFill>
                <a:latin typeface="+mn-ea"/>
              </a:rPr>
              <a:t> vs VGG16</a:t>
            </a:r>
            <a:r>
              <a:rPr lang="zh-TW" altLang="en-US" dirty="0">
                <a:solidFill>
                  <a:srgbClr val="FF0000"/>
                </a:solidFill>
                <a:latin typeface="+mn-ea"/>
              </a:rPr>
              <a:t> 參數少了</a:t>
            </a:r>
            <a:r>
              <a:rPr lang="en-US" altLang="zh-TW" dirty="0">
                <a:solidFill>
                  <a:srgbClr val="FF0000"/>
                </a:solidFill>
                <a:latin typeface="+mn-ea"/>
              </a:rPr>
              <a:t>21</a:t>
            </a:r>
            <a:r>
              <a:rPr lang="zh-TW" altLang="en-US" dirty="0">
                <a:solidFill>
                  <a:srgbClr val="FF0000"/>
                </a:solidFill>
                <a:latin typeface="+mn-ea"/>
              </a:rPr>
              <a:t>倍，計算量少了</a:t>
            </a:r>
            <a:r>
              <a:rPr lang="en-US" altLang="zh-TW" dirty="0">
                <a:solidFill>
                  <a:srgbClr val="FF0000"/>
                </a:solidFill>
                <a:latin typeface="+mn-ea"/>
              </a:rPr>
              <a:t>27</a:t>
            </a:r>
            <a:r>
              <a:rPr lang="zh-TW" altLang="en-US" dirty="0">
                <a:solidFill>
                  <a:srgbClr val="FF0000"/>
                </a:solidFill>
                <a:latin typeface="+mn-ea"/>
              </a:rPr>
              <a:t>倍</a:t>
            </a:r>
          </a:p>
        </p:txBody>
      </p:sp>
      <p:sp>
        <p:nvSpPr>
          <p:cNvPr id="20" name="文字方塊 19"/>
          <p:cNvSpPr txBox="1"/>
          <p:nvPr/>
        </p:nvSpPr>
        <p:spPr>
          <a:xfrm>
            <a:off x="2757605" y="5480705"/>
            <a:ext cx="81369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err="1">
                <a:solidFill>
                  <a:srgbClr val="FF0000"/>
                </a:solidFill>
                <a:latin typeface="+mn-ea"/>
              </a:rPr>
              <a:t>MobileNet</a:t>
            </a:r>
            <a:r>
              <a:rPr lang="en-US" altLang="zh-TW" dirty="0">
                <a:solidFill>
                  <a:srgbClr val="FF0000"/>
                </a:solidFill>
                <a:latin typeface="+mn-ea"/>
              </a:rPr>
              <a:t> vs </a:t>
            </a:r>
            <a:r>
              <a:rPr lang="en-US" altLang="zh-TW" dirty="0" err="1">
                <a:solidFill>
                  <a:srgbClr val="FF0000"/>
                </a:solidFill>
                <a:latin typeface="+mn-ea"/>
              </a:rPr>
              <a:t>GoogleNet</a:t>
            </a:r>
            <a:r>
              <a:rPr lang="zh-TW" altLang="en-US" dirty="0">
                <a:solidFill>
                  <a:srgbClr val="FF0000"/>
                </a:solidFill>
                <a:latin typeface="+mn-ea"/>
              </a:rPr>
              <a:t> 參數及計算量少了</a:t>
            </a:r>
            <a:r>
              <a:rPr lang="en-US" altLang="zh-TW" dirty="0">
                <a:solidFill>
                  <a:srgbClr val="FF0000"/>
                </a:solidFill>
                <a:latin typeface="+mn-ea"/>
              </a:rPr>
              <a:t>2.5</a:t>
            </a:r>
            <a:r>
              <a:rPr lang="zh-TW" altLang="en-US" dirty="0">
                <a:solidFill>
                  <a:srgbClr val="FF0000"/>
                </a:solidFill>
                <a:latin typeface="+mn-ea"/>
              </a:rPr>
              <a:t>倍</a:t>
            </a:r>
          </a:p>
        </p:txBody>
      </p:sp>
      <p:sp>
        <p:nvSpPr>
          <p:cNvPr id="21" name="投影片編號版面配置區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0797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6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6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6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6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6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6" grpId="0" animBg="1"/>
      <p:bldP spid="17" grpId="0" animBg="1"/>
      <p:bldP spid="18" grpId="0" animBg="1"/>
      <p:bldP spid="19" grpId="0"/>
      <p:bldP spid="2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975" y="178540"/>
            <a:ext cx="10971373" cy="798753"/>
          </a:xfrm>
        </p:spPr>
        <p:txBody>
          <a:bodyPr>
            <a:noAutofit/>
          </a:bodyPr>
          <a:lstStyle/>
          <a:p>
            <a:pPr>
              <a:lnSpc>
                <a:spcPct val="200000"/>
              </a:lnSpc>
              <a:defRPr/>
            </a:pPr>
            <a:r>
              <a:rPr lang="en-US" altLang="ko-KR" dirty="0">
                <a:solidFill>
                  <a:srgbClr val="FFFFFF"/>
                </a:solidFill>
              </a:rPr>
              <a:t>Experiment</a:t>
            </a:r>
          </a:p>
        </p:txBody>
      </p:sp>
      <p:sp>
        <p:nvSpPr>
          <p:cNvPr id="15" name="내용 개체 틀 4"/>
          <p:cNvSpPr txBox="1">
            <a:spLocks/>
          </p:cNvSpPr>
          <p:nvPr/>
        </p:nvSpPr>
        <p:spPr>
          <a:xfrm>
            <a:off x="190550" y="1485578"/>
            <a:ext cx="11783839" cy="4824535"/>
          </a:xfrm>
          <a:prstGeom prst="rect">
            <a:avLst/>
          </a:prstGeom>
        </p:spPr>
        <p:txBody>
          <a:bodyPr vert="horz" lIns="99569" tIns="49785" rIns="99569" bIns="49785" rtlCol="0">
            <a:normAutofit/>
          </a:bodyPr>
          <a:lstStyle>
            <a:lvl1pPr marL="373384" indent="-373384" algn="l" defTabSz="99569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0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1pPr>
            <a:lvl2pPr marL="808998" indent="-311153" algn="l" defTabSz="99569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5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  <a:cs typeface="+mn-cs"/>
              </a:defRPr>
            </a:lvl2pPr>
            <a:lvl3pPr marL="1244613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5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  <a:cs typeface="+mn-cs"/>
              </a:defRPr>
            </a:lvl3pPr>
            <a:lvl4pPr marL="1742458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5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  <a:cs typeface="+mn-cs"/>
              </a:defRPr>
            </a:lvl4pPr>
            <a:lvl5pPr marL="2240303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5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  <a:cs typeface="+mn-cs"/>
              </a:defRPr>
            </a:lvl5pPr>
            <a:lvl6pPr marL="2738148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35993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33838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31683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TW" altLang="en-US" i="0" dirty="0">
                <a:latin typeface="+mj-ea"/>
                <a:ea typeface="+mj-ea"/>
              </a:rPr>
              <a:t>輕量化之後的</a:t>
            </a:r>
            <a:r>
              <a:rPr lang="en-US" altLang="zh-TW" i="0" dirty="0" err="1">
                <a:latin typeface="+mj-ea"/>
                <a:ea typeface="+mj-ea"/>
              </a:rPr>
              <a:t>MobileNet</a:t>
            </a:r>
            <a:r>
              <a:rPr lang="en-US" altLang="zh-TW" i="0" dirty="0">
                <a:latin typeface="+mj-ea"/>
                <a:ea typeface="+mj-ea"/>
              </a:rPr>
              <a:t>(</a:t>
            </a:r>
            <a:r>
              <a:rPr lang="zh-TW" altLang="en-US" i="0" dirty="0">
                <a:latin typeface="+mj-ea"/>
                <a:ea typeface="+mj-ea"/>
              </a:rPr>
              <a:t>寬度因子為</a:t>
            </a:r>
            <a:r>
              <a:rPr lang="en-US" altLang="zh-TW" i="0" dirty="0">
                <a:latin typeface="+mj-ea"/>
                <a:ea typeface="+mj-ea"/>
              </a:rPr>
              <a:t>0.2</a:t>
            </a:r>
            <a:r>
              <a:rPr lang="zh-TW" altLang="en-US" i="0" dirty="0">
                <a:latin typeface="+mj-ea"/>
                <a:ea typeface="+mj-ea"/>
              </a:rPr>
              <a:t>，解析度也調從</a:t>
            </a:r>
            <a:r>
              <a:rPr lang="en-US" altLang="zh-TW" i="0" dirty="0">
                <a:latin typeface="+mj-ea"/>
                <a:ea typeface="+mj-ea"/>
              </a:rPr>
              <a:t>224</a:t>
            </a:r>
            <a:r>
              <a:rPr lang="zh-TW" altLang="en-US" i="0" dirty="0">
                <a:latin typeface="+mj-ea"/>
                <a:ea typeface="+mj-ea"/>
              </a:rPr>
              <a:t>降為</a:t>
            </a:r>
            <a:r>
              <a:rPr lang="en-US" altLang="zh-TW" i="0" dirty="0">
                <a:latin typeface="+mj-ea"/>
                <a:ea typeface="+mj-ea"/>
              </a:rPr>
              <a:t>160)</a:t>
            </a:r>
            <a:r>
              <a:rPr lang="zh-TW" altLang="en-US" i="0" dirty="0">
                <a:latin typeface="+mj-ea"/>
                <a:ea typeface="+mj-ea"/>
              </a:rPr>
              <a:t>，並與</a:t>
            </a:r>
            <a:r>
              <a:rPr lang="en-US" altLang="zh-TW" i="0" dirty="0" err="1">
                <a:latin typeface="+mj-ea"/>
                <a:ea typeface="+mj-ea"/>
              </a:rPr>
              <a:t>AlexNet</a:t>
            </a:r>
            <a:r>
              <a:rPr lang="zh-TW" altLang="en-US" i="0" dirty="0">
                <a:latin typeface="+mj-ea"/>
                <a:ea typeface="+mj-ea"/>
              </a:rPr>
              <a:t>以及</a:t>
            </a:r>
            <a:r>
              <a:rPr lang="en-US" altLang="zh-TW" i="0" dirty="0" err="1">
                <a:latin typeface="+mj-ea"/>
                <a:ea typeface="+mj-ea"/>
              </a:rPr>
              <a:t>SqueezeNet</a:t>
            </a:r>
            <a:endParaRPr lang="en-US" altLang="zh-TW" i="0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zh-TW" altLang="en-US" i="0" dirty="0">
                <a:latin typeface="+mj-ea"/>
                <a:ea typeface="+mj-ea"/>
              </a:rPr>
              <a:t>做比較。</a:t>
            </a:r>
            <a:endParaRPr lang="en-US" altLang="zh-TW" i="0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endParaRPr lang="en-US" altLang="zh-TW" i="0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endParaRPr lang="en-US" altLang="zh-TW" i="0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endParaRPr lang="en-US" altLang="zh-TW" i="0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endParaRPr lang="en-US" altLang="zh-TW" i="0" dirty="0">
              <a:latin typeface="+mj-ea"/>
              <a:ea typeface="+mj-ea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2798" y="2781722"/>
            <a:ext cx="7077075" cy="2343150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5327745" y="3933850"/>
            <a:ext cx="3744416" cy="10081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文字方塊 13"/>
          <p:cNvSpPr txBox="1"/>
          <p:nvPr/>
        </p:nvSpPr>
        <p:spPr>
          <a:xfrm>
            <a:off x="2768721" y="5124872"/>
            <a:ext cx="91937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簡化後的</a:t>
            </a:r>
            <a:r>
              <a:rPr lang="en-US" altLang="zh-TW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MobileNet</a:t>
            </a: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相較這兩個模型</a:t>
            </a:r>
            <a:r>
              <a:rPr lang="zh-TW" altLang="en-US" dirty="0">
                <a:solidFill>
                  <a:srgbClr val="FF0000"/>
                </a:solidFill>
                <a:latin typeface="+mn-ea"/>
              </a:rPr>
              <a:t>準確率都還要高</a:t>
            </a:r>
            <a:endParaRPr lang="en-US" altLang="zh-TW" dirty="0">
              <a:solidFill>
                <a:srgbClr val="FF0000"/>
              </a:solidFill>
              <a:latin typeface="+mn-ea"/>
            </a:endParaRPr>
          </a:p>
          <a:p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計算量相較於</a:t>
            </a:r>
            <a:r>
              <a:rPr lang="en-US" altLang="zh-TW" dirty="0" err="1">
                <a:solidFill>
                  <a:srgbClr val="FF0000"/>
                </a:solidFill>
                <a:latin typeface="+mn-ea"/>
              </a:rPr>
              <a:t>AlexNet</a:t>
            </a:r>
            <a:r>
              <a:rPr lang="zh-TW" altLang="en-US" dirty="0">
                <a:solidFill>
                  <a:srgbClr val="FF0000"/>
                </a:solidFill>
                <a:latin typeface="+mn-ea"/>
              </a:rPr>
              <a:t>少了</a:t>
            </a:r>
            <a:r>
              <a:rPr lang="en-US" altLang="zh-TW" dirty="0">
                <a:solidFill>
                  <a:srgbClr val="FF0000"/>
                </a:solidFill>
                <a:latin typeface="+mn-ea"/>
              </a:rPr>
              <a:t>9.4</a:t>
            </a:r>
            <a:r>
              <a:rPr lang="zh-TW" altLang="en-US" dirty="0">
                <a:solidFill>
                  <a:srgbClr val="FF0000"/>
                </a:solidFill>
                <a:latin typeface="+mn-ea"/>
              </a:rPr>
              <a:t>倍，比</a:t>
            </a:r>
            <a:r>
              <a:rPr lang="en-US" altLang="zh-TW" dirty="0" err="1">
                <a:solidFill>
                  <a:srgbClr val="FF0000"/>
                </a:solidFill>
                <a:latin typeface="+mn-ea"/>
              </a:rPr>
              <a:t>SqueezeNet</a:t>
            </a:r>
            <a:r>
              <a:rPr lang="zh-TW" altLang="en-US" dirty="0">
                <a:solidFill>
                  <a:srgbClr val="FF0000"/>
                </a:solidFill>
                <a:latin typeface="+mn-ea"/>
              </a:rPr>
              <a:t>少了</a:t>
            </a:r>
            <a:r>
              <a:rPr lang="en-US" altLang="zh-TW" dirty="0">
                <a:solidFill>
                  <a:srgbClr val="FF0000"/>
                </a:solidFill>
                <a:latin typeface="+mn-ea"/>
              </a:rPr>
              <a:t>22</a:t>
            </a:r>
            <a:r>
              <a:rPr lang="zh-TW" altLang="en-US" dirty="0">
                <a:solidFill>
                  <a:srgbClr val="FF0000"/>
                </a:solidFill>
                <a:latin typeface="+mn-ea"/>
              </a:rPr>
              <a:t>倍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1841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975" y="178540"/>
            <a:ext cx="10971373" cy="798753"/>
          </a:xfrm>
        </p:spPr>
        <p:txBody>
          <a:bodyPr>
            <a:noAutofit/>
          </a:bodyPr>
          <a:lstStyle/>
          <a:p>
            <a:pPr>
              <a:lnSpc>
                <a:spcPct val="200000"/>
              </a:lnSpc>
              <a:defRPr/>
            </a:pPr>
            <a:r>
              <a:rPr lang="en-US" altLang="ko-KR" dirty="0">
                <a:solidFill>
                  <a:srgbClr val="FFFFFF"/>
                </a:solidFill>
              </a:rPr>
              <a:t>Experiment</a:t>
            </a:r>
          </a:p>
        </p:txBody>
      </p:sp>
      <p:sp>
        <p:nvSpPr>
          <p:cNvPr id="15" name="내용 개체 틀 4"/>
          <p:cNvSpPr txBox="1">
            <a:spLocks/>
          </p:cNvSpPr>
          <p:nvPr/>
        </p:nvSpPr>
        <p:spPr>
          <a:xfrm>
            <a:off x="190550" y="1485578"/>
            <a:ext cx="11783839" cy="4824535"/>
          </a:xfrm>
          <a:prstGeom prst="rect">
            <a:avLst/>
          </a:prstGeom>
        </p:spPr>
        <p:txBody>
          <a:bodyPr vert="horz" lIns="99569" tIns="49785" rIns="99569" bIns="49785" rtlCol="0">
            <a:normAutofit/>
          </a:bodyPr>
          <a:lstStyle>
            <a:lvl1pPr marL="373384" indent="-373384" algn="l" defTabSz="99569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0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1pPr>
            <a:lvl2pPr marL="808998" indent="-311153" algn="l" defTabSz="99569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5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  <a:cs typeface="+mn-cs"/>
              </a:defRPr>
            </a:lvl2pPr>
            <a:lvl3pPr marL="1244613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5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  <a:cs typeface="+mn-cs"/>
              </a:defRPr>
            </a:lvl3pPr>
            <a:lvl4pPr marL="1742458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5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  <a:cs typeface="+mn-cs"/>
              </a:defRPr>
            </a:lvl4pPr>
            <a:lvl5pPr marL="2240303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5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  <a:cs typeface="+mn-cs"/>
              </a:defRPr>
            </a:lvl5pPr>
            <a:lvl6pPr marL="2738148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35993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33838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31683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TW" altLang="en-US" i="0" dirty="0">
                <a:latin typeface="+mj-ea"/>
                <a:ea typeface="+mj-ea"/>
              </a:rPr>
              <a:t>作者在</a:t>
            </a:r>
            <a:r>
              <a:rPr lang="en-US" altLang="zh-TW" i="0" dirty="0">
                <a:latin typeface="+mj-ea"/>
                <a:ea typeface="+mj-ea"/>
              </a:rPr>
              <a:t>Stanford Dogs</a:t>
            </a:r>
            <a:r>
              <a:rPr lang="zh-TW" altLang="en-US" i="0" dirty="0">
                <a:latin typeface="+mj-ea"/>
                <a:ea typeface="+mj-ea"/>
              </a:rPr>
              <a:t>上訓練來進行</a:t>
            </a:r>
            <a:r>
              <a:rPr lang="zh-TW" altLang="en-US" i="0" dirty="0">
                <a:solidFill>
                  <a:srgbClr val="FF0000"/>
                </a:solidFill>
                <a:latin typeface="+mj-ea"/>
                <a:ea typeface="+mj-ea"/>
              </a:rPr>
              <a:t>細粒度辨識</a:t>
            </a:r>
            <a:r>
              <a:rPr lang="zh-TW" altLang="en-US" i="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，並且收集更大、雜訊更多的訓練集，作者先在網路上</a:t>
            </a:r>
            <a:endParaRPr lang="en-US" altLang="zh-TW" i="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zh-TW" altLang="en-US" i="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使用訓練好的細粒度識別狗的模型，在</a:t>
            </a:r>
            <a:r>
              <a:rPr lang="en-US" altLang="zh-TW" i="0" dirty="0">
                <a:latin typeface="+mj-ea"/>
              </a:rPr>
              <a:t>Stanford Dogs </a:t>
            </a:r>
            <a:r>
              <a:rPr lang="zh-TW" altLang="en-US" i="0" dirty="0">
                <a:latin typeface="+mj-ea"/>
              </a:rPr>
              <a:t>上進行精調</a:t>
            </a:r>
            <a:r>
              <a:rPr lang="zh-TW" altLang="en-US" i="0" dirty="0">
                <a:latin typeface="+mj-ea"/>
                <a:ea typeface="+mj-ea"/>
              </a:rPr>
              <a:t>。</a:t>
            </a:r>
            <a:endParaRPr lang="en-US" altLang="zh-TW" i="0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endParaRPr lang="en-US" altLang="zh-TW" i="0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endParaRPr lang="en-US" altLang="zh-TW" i="0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endParaRPr lang="en-US" altLang="zh-TW" i="0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endParaRPr lang="en-US" altLang="zh-TW" i="0" dirty="0">
              <a:latin typeface="+mj-ea"/>
              <a:ea typeface="+mj-ea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4698" y="2853730"/>
            <a:ext cx="7019925" cy="3000375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23</a:t>
            </a:fld>
            <a:endParaRPr lang="ko-KR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4D3944B-DE7A-4417-8EF1-10E462D520BF}"/>
              </a:ext>
            </a:extLst>
          </p:cNvPr>
          <p:cNvSpPr/>
          <p:nvPr/>
        </p:nvSpPr>
        <p:spPr>
          <a:xfrm>
            <a:off x="4799062" y="4005858"/>
            <a:ext cx="3672408" cy="15841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0B1971C8-37D8-423C-B843-B259147BC87B}"/>
              </a:ext>
            </a:extLst>
          </p:cNvPr>
          <p:cNvSpPr txBox="1"/>
          <p:nvPr/>
        </p:nvSpPr>
        <p:spPr>
          <a:xfrm>
            <a:off x="1994795" y="5882054"/>
            <a:ext cx="91937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MobileNet</a:t>
            </a: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幾乎可以實現最好的結果，並</a:t>
            </a:r>
            <a:r>
              <a:rPr lang="zh-TW" altLang="en-US" dirty="0">
                <a:solidFill>
                  <a:srgbClr val="FF0000"/>
                </a:solidFill>
                <a:latin typeface="+mn-ea"/>
              </a:rPr>
              <a:t>大幅的減少計算量和尺寸</a:t>
            </a:r>
          </a:p>
        </p:txBody>
      </p:sp>
    </p:spTree>
    <p:extLst>
      <p:ext uri="{BB962C8B-B14F-4D97-AF65-F5344CB8AC3E}">
        <p14:creationId xmlns:p14="http://schemas.microsoft.com/office/powerpoint/2010/main" val="283732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975" y="178540"/>
            <a:ext cx="10971373" cy="798753"/>
          </a:xfrm>
        </p:spPr>
        <p:txBody>
          <a:bodyPr>
            <a:noAutofit/>
          </a:bodyPr>
          <a:lstStyle/>
          <a:p>
            <a:pPr>
              <a:lnSpc>
                <a:spcPct val="200000"/>
              </a:lnSpc>
              <a:defRPr/>
            </a:pPr>
            <a:r>
              <a:rPr lang="en-US" altLang="ko-KR" dirty="0">
                <a:solidFill>
                  <a:srgbClr val="FFFFFF"/>
                </a:solidFill>
              </a:rPr>
              <a:t>Experiment</a:t>
            </a:r>
          </a:p>
        </p:txBody>
      </p:sp>
      <p:sp>
        <p:nvSpPr>
          <p:cNvPr id="15" name="내용 개체 틀 4"/>
          <p:cNvSpPr txBox="1">
            <a:spLocks/>
          </p:cNvSpPr>
          <p:nvPr/>
        </p:nvSpPr>
        <p:spPr>
          <a:xfrm>
            <a:off x="190550" y="1485578"/>
            <a:ext cx="11783839" cy="4824535"/>
          </a:xfrm>
          <a:prstGeom prst="rect">
            <a:avLst/>
          </a:prstGeom>
        </p:spPr>
        <p:txBody>
          <a:bodyPr vert="horz" lIns="99569" tIns="49785" rIns="99569" bIns="49785" rtlCol="0">
            <a:normAutofit/>
          </a:bodyPr>
          <a:lstStyle>
            <a:lvl1pPr marL="373384" indent="-373384" algn="l" defTabSz="99569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0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1pPr>
            <a:lvl2pPr marL="808998" indent="-311153" algn="l" defTabSz="99569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5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  <a:cs typeface="+mn-cs"/>
              </a:defRPr>
            </a:lvl2pPr>
            <a:lvl3pPr marL="1244613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5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  <a:cs typeface="+mn-cs"/>
              </a:defRPr>
            </a:lvl3pPr>
            <a:lvl4pPr marL="1742458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5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  <a:cs typeface="+mn-cs"/>
              </a:defRPr>
            </a:lvl4pPr>
            <a:lvl5pPr marL="2240303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5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  <a:cs typeface="+mn-cs"/>
              </a:defRPr>
            </a:lvl5pPr>
            <a:lvl6pPr marL="2738148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35993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33838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31683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TW" altLang="en-US" i="0" dirty="0">
                <a:latin typeface="+mj-ea"/>
                <a:ea typeface="+mj-ea"/>
              </a:rPr>
              <a:t>接下來作者進行大規模地理資訊的任務，並與</a:t>
            </a:r>
            <a:r>
              <a:rPr lang="en-US" altLang="zh-TW" i="0" dirty="0" err="1">
                <a:latin typeface="+mj-ea"/>
                <a:ea typeface="+mj-ea"/>
              </a:rPr>
              <a:t>PlaNet</a:t>
            </a:r>
            <a:r>
              <a:rPr lang="zh-TW" altLang="en-US" i="0" dirty="0">
                <a:latin typeface="+mj-ea"/>
                <a:ea typeface="+mj-ea"/>
              </a:rPr>
              <a:t>及</a:t>
            </a:r>
            <a:r>
              <a:rPr lang="en-US" altLang="zh-TW" i="0" dirty="0">
                <a:latin typeface="+mj-ea"/>
                <a:ea typeface="+mj-ea"/>
              </a:rPr>
              <a:t>IM2GPS</a:t>
            </a:r>
            <a:r>
              <a:rPr lang="zh-TW" altLang="en-US" i="0" dirty="0">
                <a:latin typeface="+mj-ea"/>
                <a:ea typeface="+mj-ea"/>
              </a:rPr>
              <a:t>進行比較，</a:t>
            </a:r>
            <a:r>
              <a:rPr lang="en-US" altLang="zh-TW" i="0" dirty="0" err="1">
                <a:latin typeface="+mj-ea"/>
                <a:ea typeface="+mj-ea"/>
              </a:rPr>
              <a:t>PlaNet</a:t>
            </a:r>
            <a:r>
              <a:rPr lang="zh-TW" altLang="en-US" i="0" dirty="0">
                <a:latin typeface="+mj-ea"/>
                <a:ea typeface="+mj-ea"/>
              </a:rPr>
              <a:t>網路模型</a:t>
            </a:r>
            <a:endParaRPr lang="en-US" altLang="zh-TW" i="0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zh-TW" altLang="en-US" i="0" dirty="0">
                <a:latin typeface="+mj-ea"/>
                <a:ea typeface="+mj-ea"/>
              </a:rPr>
              <a:t>是基於</a:t>
            </a:r>
            <a:r>
              <a:rPr lang="en-US" altLang="zh-TW" i="0" dirty="0">
                <a:latin typeface="+mj-ea"/>
                <a:ea typeface="+mj-ea"/>
              </a:rPr>
              <a:t>inception V3</a:t>
            </a:r>
            <a:r>
              <a:rPr lang="zh-TW" altLang="en-US" i="0" dirty="0">
                <a:latin typeface="+mj-ea"/>
                <a:ea typeface="+mj-ea"/>
              </a:rPr>
              <a:t>，而作者在相同的數據集上，使用</a:t>
            </a:r>
            <a:r>
              <a:rPr lang="en-US" altLang="zh-TW" i="0" dirty="0" err="1">
                <a:latin typeface="+mj-ea"/>
                <a:ea typeface="+mj-ea"/>
              </a:rPr>
              <a:t>MobileNet</a:t>
            </a:r>
            <a:r>
              <a:rPr lang="zh-TW" altLang="en-US" i="0" dirty="0">
                <a:latin typeface="+mj-ea"/>
                <a:ea typeface="+mj-ea"/>
              </a:rPr>
              <a:t>結構重新訓練</a:t>
            </a:r>
            <a:r>
              <a:rPr lang="en-US" altLang="zh-TW" i="0" dirty="0" err="1">
                <a:latin typeface="+mj-ea"/>
                <a:ea typeface="+mj-ea"/>
              </a:rPr>
              <a:t>PlaNet</a:t>
            </a:r>
            <a:r>
              <a:rPr lang="zh-TW" altLang="en-US" i="0" dirty="0">
                <a:latin typeface="+mj-ea"/>
                <a:ea typeface="+mj-ea"/>
              </a:rPr>
              <a:t>。</a:t>
            </a:r>
            <a:endParaRPr lang="en-US" altLang="zh-TW" i="0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endParaRPr lang="en-US" altLang="zh-TW" i="0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endParaRPr lang="en-US" altLang="zh-TW" i="0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endParaRPr lang="en-US" altLang="zh-TW" i="0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endParaRPr lang="en-US" altLang="zh-TW" i="0" dirty="0">
              <a:latin typeface="+mj-ea"/>
              <a:ea typeface="+mj-ea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1081" y="2925738"/>
            <a:ext cx="6962775" cy="280035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6743277" y="3717826"/>
            <a:ext cx="2448273" cy="17281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2780630" y="5656981"/>
            <a:ext cx="91937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PlaNet</a:t>
            </a: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的參數大約有</a:t>
            </a:r>
            <a:r>
              <a:rPr lang="en-US" altLang="zh-TW" dirty="0">
                <a:solidFill>
                  <a:srgbClr val="FF0000"/>
                </a:solidFill>
                <a:latin typeface="+mn-ea"/>
              </a:rPr>
              <a:t>5200</a:t>
            </a:r>
            <a:r>
              <a:rPr lang="zh-TW" altLang="en-US" dirty="0">
                <a:solidFill>
                  <a:srgbClr val="FF0000"/>
                </a:solidFill>
                <a:latin typeface="+mn-ea"/>
              </a:rPr>
              <a:t>萬個以及</a:t>
            </a:r>
            <a:r>
              <a:rPr lang="en-US" altLang="zh-TW" dirty="0">
                <a:solidFill>
                  <a:srgbClr val="FF0000"/>
                </a:solidFill>
                <a:latin typeface="+mn-ea"/>
              </a:rPr>
              <a:t>5.74</a:t>
            </a:r>
            <a:r>
              <a:rPr lang="zh-TW" altLang="en-US" dirty="0">
                <a:solidFill>
                  <a:srgbClr val="FF0000"/>
                </a:solidFill>
                <a:latin typeface="+mn-ea"/>
              </a:rPr>
              <a:t>億的計算量</a:t>
            </a:r>
            <a:endParaRPr lang="en-US" altLang="zh-TW" dirty="0">
              <a:solidFill>
                <a:srgbClr val="FF0000"/>
              </a:solidFill>
              <a:latin typeface="+mn-ea"/>
            </a:endParaRPr>
          </a:p>
          <a:p>
            <a:r>
              <a:rPr lang="en-US" altLang="zh-TW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MobileNet</a:t>
            </a: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改良的只需要</a:t>
            </a:r>
            <a:r>
              <a:rPr lang="en-US" altLang="zh-TW" dirty="0">
                <a:solidFill>
                  <a:srgbClr val="FF0000"/>
                </a:solidFill>
                <a:latin typeface="+mn-ea"/>
              </a:rPr>
              <a:t>1300</a:t>
            </a:r>
            <a:r>
              <a:rPr lang="zh-TW" altLang="en-US" dirty="0">
                <a:solidFill>
                  <a:srgbClr val="FF0000"/>
                </a:solidFill>
                <a:latin typeface="+mn-ea"/>
              </a:rPr>
              <a:t>萬的參數及幾百萬的計算量</a:t>
            </a:r>
            <a:endParaRPr lang="en-US" altLang="zh-TW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4495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975" y="178540"/>
            <a:ext cx="10971373" cy="798753"/>
          </a:xfrm>
        </p:spPr>
        <p:txBody>
          <a:bodyPr>
            <a:noAutofit/>
          </a:bodyPr>
          <a:lstStyle/>
          <a:p>
            <a:pPr>
              <a:lnSpc>
                <a:spcPct val="200000"/>
              </a:lnSpc>
              <a:defRPr/>
            </a:pPr>
            <a:r>
              <a:rPr lang="en-US" altLang="ko-KR" dirty="0">
                <a:solidFill>
                  <a:srgbClr val="FFFFFF"/>
                </a:solidFill>
              </a:rPr>
              <a:t>Experiment</a:t>
            </a:r>
          </a:p>
        </p:txBody>
      </p:sp>
      <p:sp>
        <p:nvSpPr>
          <p:cNvPr id="15" name="내용 개체 틀 4"/>
          <p:cNvSpPr txBox="1">
            <a:spLocks/>
          </p:cNvSpPr>
          <p:nvPr/>
        </p:nvSpPr>
        <p:spPr>
          <a:xfrm>
            <a:off x="190550" y="1485578"/>
            <a:ext cx="11783839" cy="4824535"/>
          </a:xfrm>
          <a:prstGeom prst="rect">
            <a:avLst/>
          </a:prstGeom>
        </p:spPr>
        <p:txBody>
          <a:bodyPr vert="horz" lIns="99569" tIns="49785" rIns="99569" bIns="49785" rtlCol="0">
            <a:normAutofit/>
          </a:bodyPr>
          <a:lstStyle>
            <a:lvl1pPr marL="373384" indent="-373384" algn="l" defTabSz="99569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0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1pPr>
            <a:lvl2pPr marL="808998" indent="-311153" algn="l" defTabSz="99569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5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  <a:cs typeface="+mn-cs"/>
              </a:defRPr>
            </a:lvl2pPr>
            <a:lvl3pPr marL="1244613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5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  <a:cs typeface="+mn-cs"/>
              </a:defRPr>
            </a:lvl3pPr>
            <a:lvl4pPr marL="1742458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5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  <a:cs typeface="+mn-cs"/>
              </a:defRPr>
            </a:lvl4pPr>
            <a:lvl5pPr marL="2240303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5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  <a:cs typeface="+mn-cs"/>
              </a:defRPr>
            </a:lvl5pPr>
            <a:lvl6pPr marL="2738148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35993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33838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31683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TW" i="0" dirty="0" err="1">
                <a:latin typeface="+mj-ea"/>
                <a:ea typeface="+mj-ea"/>
              </a:rPr>
              <a:t>MobileNet</a:t>
            </a:r>
            <a:r>
              <a:rPr lang="zh-TW" altLang="en-US" i="0" dirty="0">
                <a:latin typeface="+mj-ea"/>
                <a:ea typeface="+mj-ea"/>
              </a:rPr>
              <a:t>與</a:t>
            </a:r>
            <a:r>
              <a:rPr lang="en-US" altLang="zh-TW" i="0" dirty="0">
                <a:latin typeface="+mj-ea"/>
                <a:ea typeface="+mj-ea"/>
              </a:rPr>
              <a:t>VGG</a:t>
            </a:r>
            <a:r>
              <a:rPr lang="zh-TW" altLang="en-US" i="0" dirty="0">
                <a:latin typeface="+mj-ea"/>
                <a:ea typeface="+mj-ea"/>
              </a:rPr>
              <a:t>和 </a:t>
            </a:r>
            <a:r>
              <a:rPr lang="en-US" altLang="zh-TW" i="0" dirty="0">
                <a:latin typeface="+mj-ea"/>
                <a:ea typeface="+mj-ea"/>
              </a:rPr>
              <a:t>InceptionV2</a:t>
            </a:r>
            <a:r>
              <a:rPr lang="zh-TW" altLang="en-US" i="0" dirty="0">
                <a:latin typeface="+mj-ea"/>
                <a:ea typeface="+mj-ea"/>
              </a:rPr>
              <a:t>在</a:t>
            </a:r>
            <a:r>
              <a:rPr lang="en-US" altLang="zh-TW" i="0" dirty="0">
                <a:latin typeface="+mj-ea"/>
                <a:ea typeface="+mj-ea"/>
              </a:rPr>
              <a:t>Faster-RCNN</a:t>
            </a:r>
            <a:r>
              <a:rPr lang="zh-TW" altLang="en-US" i="0" dirty="0">
                <a:latin typeface="+mj-ea"/>
                <a:ea typeface="+mj-ea"/>
              </a:rPr>
              <a:t>以及</a:t>
            </a:r>
            <a:r>
              <a:rPr lang="en-US" altLang="zh-TW" i="0" dirty="0">
                <a:latin typeface="+mj-ea"/>
                <a:ea typeface="+mj-ea"/>
              </a:rPr>
              <a:t>SSD</a:t>
            </a:r>
            <a:r>
              <a:rPr lang="zh-TW" altLang="en-US" i="0" dirty="0">
                <a:latin typeface="+mj-ea"/>
                <a:ea typeface="+mj-ea"/>
              </a:rPr>
              <a:t>進行比較。</a:t>
            </a:r>
            <a:endParaRPr lang="en-US" altLang="zh-TW" i="0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endParaRPr lang="en-US" altLang="zh-TW" i="0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endParaRPr lang="en-US" altLang="zh-TW" i="0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endParaRPr lang="en-US" altLang="zh-TW" i="0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endParaRPr lang="en-US" altLang="zh-TW" i="0" dirty="0">
              <a:latin typeface="+mj-ea"/>
              <a:ea typeface="+mj-ea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606" y="2349675"/>
            <a:ext cx="5544616" cy="2974612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1918742" y="2925738"/>
            <a:ext cx="3888432" cy="7200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1917194" y="3645818"/>
            <a:ext cx="3889980" cy="15841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/>
          <p:cNvSpPr txBox="1"/>
          <p:nvPr/>
        </p:nvSpPr>
        <p:spPr>
          <a:xfrm>
            <a:off x="346199" y="5617144"/>
            <a:ext cx="115096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模型利用</a:t>
            </a:r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COCO</a:t>
            </a: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的訓練及驗證集訓練，包含</a:t>
            </a:r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8000</a:t>
            </a: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張的微縮圖片，並在微縮圖片上進行測試，可以很</a:t>
            </a:r>
            <a:endParaRPr lang="en-US" altLang="zh-TW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明顯的看出</a:t>
            </a:r>
            <a:r>
              <a:rPr lang="en-US" altLang="zh-TW" dirty="0" err="1">
                <a:solidFill>
                  <a:srgbClr val="FF0000"/>
                </a:solidFill>
                <a:latin typeface="+mn-ea"/>
              </a:rPr>
              <a:t>MobileNet</a:t>
            </a:r>
            <a:r>
              <a:rPr lang="zh-TW" altLang="en-US" dirty="0">
                <a:solidFill>
                  <a:srgbClr val="FF0000"/>
                </a:solidFill>
                <a:latin typeface="+mn-ea"/>
              </a:rPr>
              <a:t>網路比起其他網路，計算量及參數大小都差距都很大。</a:t>
            </a:r>
            <a:endParaRPr lang="en-US" altLang="zh-TW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904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975" y="178540"/>
            <a:ext cx="10971373" cy="798753"/>
          </a:xfrm>
        </p:spPr>
        <p:txBody>
          <a:bodyPr>
            <a:noAutofit/>
          </a:bodyPr>
          <a:lstStyle/>
          <a:p>
            <a:pPr>
              <a:lnSpc>
                <a:spcPct val="200000"/>
              </a:lnSpc>
              <a:defRPr/>
            </a:pPr>
            <a:r>
              <a:rPr lang="en-US" altLang="ko-KR" dirty="0">
                <a:solidFill>
                  <a:srgbClr val="FFFFFF"/>
                </a:solidFill>
              </a:rPr>
              <a:t>Experiment</a:t>
            </a:r>
          </a:p>
        </p:txBody>
      </p:sp>
      <p:sp>
        <p:nvSpPr>
          <p:cNvPr id="15" name="내용 개체 틀 4"/>
          <p:cNvSpPr txBox="1">
            <a:spLocks/>
          </p:cNvSpPr>
          <p:nvPr/>
        </p:nvSpPr>
        <p:spPr>
          <a:xfrm>
            <a:off x="190550" y="1485578"/>
            <a:ext cx="11783839" cy="4824535"/>
          </a:xfrm>
          <a:prstGeom prst="rect">
            <a:avLst/>
          </a:prstGeom>
        </p:spPr>
        <p:txBody>
          <a:bodyPr vert="horz" lIns="99569" tIns="49785" rIns="99569" bIns="49785" rtlCol="0">
            <a:normAutofit/>
          </a:bodyPr>
          <a:lstStyle>
            <a:lvl1pPr marL="373384" indent="-373384" algn="l" defTabSz="99569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0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1pPr>
            <a:lvl2pPr marL="808998" indent="-311153" algn="l" defTabSz="99569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5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  <a:cs typeface="+mn-cs"/>
              </a:defRPr>
            </a:lvl2pPr>
            <a:lvl3pPr marL="1244613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5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  <a:cs typeface="+mn-cs"/>
              </a:defRPr>
            </a:lvl3pPr>
            <a:lvl4pPr marL="1742458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5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  <a:cs typeface="+mn-cs"/>
              </a:defRPr>
            </a:lvl4pPr>
            <a:lvl5pPr marL="2240303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5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  <a:cs typeface="+mn-cs"/>
              </a:defRPr>
            </a:lvl5pPr>
            <a:lvl6pPr marL="2738148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35993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33838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31683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TW" altLang="en-US" i="0" dirty="0">
                <a:latin typeface="+mj-ea"/>
                <a:ea typeface="+mj-ea"/>
              </a:rPr>
              <a:t>最後作者與</a:t>
            </a:r>
            <a:r>
              <a:rPr lang="en-US" altLang="zh-TW" i="0" dirty="0" err="1">
                <a:latin typeface="+mj-ea"/>
                <a:ea typeface="+mj-ea"/>
              </a:rPr>
              <a:t>FaceNet</a:t>
            </a:r>
            <a:r>
              <a:rPr lang="en-US" altLang="zh-TW" i="0" dirty="0">
                <a:latin typeface="+mj-ea"/>
                <a:ea typeface="+mj-ea"/>
              </a:rPr>
              <a:t>(</a:t>
            </a:r>
            <a:r>
              <a:rPr lang="zh-TW" altLang="en-US" i="0" dirty="0">
                <a:latin typeface="+mj-ea"/>
                <a:ea typeface="+mj-ea"/>
              </a:rPr>
              <a:t>當時最先進的人臉辨識模型</a:t>
            </a:r>
            <a:r>
              <a:rPr lang="en-US" altLang="zh-TW" i="0" dirty="0">
                <a:latin typeface="+mj-ea"/>
                <a:ea typeface="+mj-ea"/>
              </a:rPr>
              <a:t>)</a:t>
            </a:r>
            <a:r>
              <a:rPr lang="zh-TW" altLang="en-US" i="0" dirty="0">
                <a:latin typeface="+mj-ea"/>
                <a:ea typeface="+mj-ea"/>
              </a:rPr>
              <a:t>進行識別任務的比較。</a:t>
            </a:r>
            <a:endParaRPr lang="en-US" altLang="zh-TW" i="0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endParaRPr lang="en-US" altLang="zh-TW" i="0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endParaRPr lang="en-US" altLang="zh-TW" i="0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endParaRPr lang="en-US" altLang="zh-TW" i="0" dirty="0">
              <a:latin typeface="+mj-ea"/>
              <a:ea typeface="+mj-ea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8782" y="2383370"/>
            <a:ext cx="7105650" cy="3028950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26</a:t>
            </a:fld>
            <a:endParaRPr lang="ko-KR" altLang="en-US"/>
          </a:p>
        </p:txBody>
      </p:sp>
      <p:sp>
        <p:nvSpPr>
          <p:cNvPr id="6" name="矩形 5"/>
          <p:cNvSpPr/>
          <p:nvPr/>
        </p:nvSpPr>
        <p:spPr>
          <a:xfrm>
            <a:off x="5015086" y="3501802"/>
            <a:ext cx="3816424" cy="15841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62667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278782" y="2205658"/>
            <a:ext cx="5184576" cy="1670089"/>
            <a:chOff x="2350790" y="2063169"/>
            <a:chExt cx="5184576" cy="1670089"/>
          </a:xfrm>
        </p:grpSpPr>
        <p:sp>
          <p:nvSpPr>
            <p:cNvPr id="13" name="Text Box 5"/>
            <p:cNvSpPr txBox="1">
              <a:spLocks noChangeArrowheads="1"/>
            </p:cNvSpPr>
            <p:nvPr/>
          </p:nvSpPr>
          <p:spPr bwMode="auto">
            <a:xfrm>
              <a:off x="2350790" y="2717595"/>
              <a:ext cx="5184576" cy="10156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lvl="0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6000" b="1" dirty="0">
                  <a:solidFill>
                    <a:srgbClr val="5C6A91"/>
                  </a:solidFill>
                  <a:latin typeface="+mj-lt"/>
                  <a:cs typeface="굴림" pitchFamily="50" charset="-127"/>
                </a:rPr>
                <a:t>Conclusion</a:t>
              </a:r>
            </a:p>
          </p:txBody>
        </p:sp>
        <p:sp>
          <p:nvSpPr>
            <p:cNvPr id="14" name="Text Box 4"/>
            <p:cNvSpPr txBox="1">
              <a:spLocks noChangeArrowheads="1"/>
            </p:cNvSpPr>
            <p:nvPr/>
          </p:nvSpPr>
          <p:spPr bwMode="auto">
            <a:xfrm>
              <a:off x="2350790" y="2063169"/>
              <a:ext cx="936104" cy="923330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5400" b="1" dirty="0">
                  <a:solidFill>
                    <a:srgbClr val="FF979D"/>
                  </a:solidFill>
                  <a:latin typeface="+mj-lt"/>
                  <a:ea typeface="맑은 고딕" panose="020B0503020000020004" pitchFamily="50" charset="-127"/>
                  <a:cs typeface="굴림" pitchFamily="50" charset="-127"/>
                </a:rPr>
                <a:t>0</a:t>
              </a:r>
              <a:r>
                <a:rPr kumimoji="1" lang="en-US" altLang="zh-TW" sz="5400" b="1" dirty="0">
                  <a:solidFill>
                    <a:srgbClr val="FF979D"/>
                  </a:solidFill>
                  <a:latin typeface="+mj-lt"/>
                  <a:ea typeface="맑은 고딕" panose="020B0503020000020004" pitchFamily="50" charset="-127"/>
                  <a:cs typeface="굴림" pitchFamily="50" charset="-127"/>
                </a:rPr>
                <a:t>4</a:t>
              </a:r>
              <a:endParaRPr kumimoji="1" lang="ko-KR" altLang="ko-KR" sz="5400" b="1" dirty="0">
                <a:solidFill>
                  <a:srgbClr val="FF979D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endParaRPr>
            </a:p>
          </p:txBody>
        </p:sp>
      </p:grp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1089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975" y="178540"/>
            <a:ext cx="10971373" cy="798753"/>
          </a:xfrm>
        </p:spPr>
        <p:txBody>
          <a:bodyPr>
            <a:noAutofit/>
          </a:bodyPr>
          <a:lstStyle/>
          <a:p>
            <a:pPr>
              <a:lnSpc>
                <a:spcPct val="200000"/>
              </a:lnSpc>
              <a:defRPr/>
            </a:pPr>
            <a:r>
              <a:rPr lang="en-US" altLang="ko-KR" dirty="0">
                <a:solidFill>
                  <a:srgbClr val="FFFFFF"/>
                </a:solidFill>
              </a:rPr>
              <a:t>Conclusion</a:t>
            </a:r>
          </a:p>
        </p:txBody>
      </p:sp>
      <p:sp>
        <p:nvSpPr>
          <p:cNvPr id="15" name="내용 개체 틀 4"/>
          <p:cNvSpPr txBox="1">
            <a:spLocks/>
          </p:cNvSpPr>
          <p:nvPr/>
        </p:nvSpPr>
        <p:spPr>
          <a:xfrm>
            <a:off x="1198662" y="3069754"/>
            <a:ext cx="11783839" cy="4824535"/>
          </a:xfrm>
          <a:prstGeom prst="rect">
            <a:avLst/>
          </a:prstGeom>
        </p:spPr>
        <p:txBody>
          <a:bodyPr vert="horz" lIns="99569" tIns="49785" rIns="99569" bIns="49785" rtlCol="0">
            <a:normAutofit/>
          </a:bodyPr>
          <a:lstStyle>
            <a:lvl1pPr marL="373384" indent="-373384" algn="l" defTabSz="99569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0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1pPr>
            <a:lvl2pPr marL="808998" indent="-311153" algn="l" defTabSz="99569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5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  <a:cs typeface="+mn-cs"/>
              </a:defRPr>
            </a:lvl2pPr>
            <a:lvl3pPr marL="1244613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5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  <a:cs typeface="+mn-cs"/>
              </a:defRPr>
            </a:lvl3pPr>
            <a:lvl4pPr marL="1742458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5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  <a:cs typeface="+mn-cs"/>
              </a:defRPr>
            </a:lvl4pPr>
            <a:lvl5pPr marL="2240303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5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  <a:cs typeface="+mn-cs"/>
              </a:defRPr>
            </a:lvl5pPr>
            <a:lvl6pPr marL="2738148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35993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33838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31683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TW" altLang="en-US" i="0" dirty="0">
                <a:latin typeface="+mj-ea"/>
                <a:ea typeface="+mj-ea"/>
              </a:rPr>
              <a:t>作者提出了一個新的模型，並通過寬度因子與解析度因子來構成更快速更小的網路，</a:t>
            </a:r>
            <a:endParaRPr lang="en-US" altLang="zh-TW" i="0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zh-TW" altLang="en-US" i="0" dirty="0">
                <a:latin typeface="+mj-ea"/>
                <a:ea typeface="+mj-ea"/>
              </a:rPr>
              <a:t>然後將</a:t>
            </a:r>
            <a:r>
              <a:rPr lang="en-US" altLang="zh-TW" i="0" dirty="0" err="1">
                <a:latin typeface="+mj-ea"/>
                <a:ea typeface="+mj-ea"/>
              </a:rPr>
              <a:t>MobileNet</a:t>
            </a:r>
            <a:r>
              <a:rPr lang="zh-TW" altLang="en-US" i="0" dirty="0">
                <a:latin typeface="+mj-ea"/>
                <a:ea typeface="+mj-ea"/>
              </a:rPr>
              <a:t>的網路架構應用在各種的模型尺寸中，並在速度與準確率上進行比較，</a:t>
            </a:r>
            <a:endParaRPr lang="en-US" altLang="zh-TW" i="0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zh-TW" altLang="en-US" i="0" dirty="0">
                <a:latin typeface="+mj-ea"/>
                <a:ea typeface="+mj-ea"/>
              </a:rPr>
              <a:t>都獲得良好的</a:t>
            </a:r>
            <a:r>
              <a:rPr lang="zh-TW" altLang="en-US" i="0" dirty="0" smtClean="0">
                <a:latin typeface="+mj-ea"/>
                <a:ea typeface="+mj-ea"/>
              </a:rPr>
              <a:t>結果，並且可以在配備有限的需求下使用。</a:t>
            </a:r>
            <a:endParaRPr lang="en-US" altLang="zh-TW" i="0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endParaRPr lang="en-US" altLang="zh-TW" i="0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endParaRPr lang="en-US" altLang="zh-TW" i="0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endParaRPr lang="en-US" altLang="zh-TW" i="0" dirty="0">
              <a:latin typeface="+mj-ea"/>
              <a:ea typeface="+mj-ea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3245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/>
          </p:nvPr>
        </p:nvSpPr>
        <p:spPr>
          <a:xfrm>
            <a:off x="5263852" y="2781722"/>
            <a:ext cx="5976664" cy="1008112"/>
          </a:xfrm>
        </p:spPr>
        <p:txBody>
          <a:bodyPr/>
          <a:lstStyle/>
          <a:p>
            <a:pPr algn="r"/>
            <a:r>
              <a:rPr lang="en-US" altLang="ko-KR" dirty="0">
                <a:solidFill>
                  <a:srgbClr val="FF979D"/>
                </a:solidFill>
              </a:rPr>
              <a:t>THANK YOU</a:t>
            </a:r>
            <a:endParaRPr lang="ko-KR" altLang="en-US" dirty="0">
              <a:solidFill>
                <a:srgbClr val="FF979D"/>
              </a:solidFill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29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sz="2400" i="0" dirty="0">
                <a:latin typeface="+mj-ea"/>
                <a:ea typeface="+mj-ea"/>
              </a:rPr>
              <a:t>Because</a:t>
            </a:r>
          </a:p>
          <a:p>
            <a:pPr>
              <a:lnSpc>
                <a:spcPct val="150000"/>
              </a:lnSpc>
            </a:pPr>
            <a:r>
              <a:rPr lang="en-US" altLang="ko-KR" i="0" dirty="0">
                <a:latin typeface="+mj-ea"/>
                <a:ea typeface="+mj-ea"/>
              </a:rPr>
              <a:t>	</a:t>
            </a:r>
            <a:r>
              <a:rPr lang="zh-TW" altLang="en-US" i="0" dirty="0">
                <a:latin typeface="+mj-ea"/>
                <a:ea typeface="+mj-ea"/>
              </a:rPr>
              <a:t>近年來，人們對於建立高性能小型的神經網路越來越感興趣，一般來說這些不同的方法可以被歸類為兩類，壓縮訓練好的模型或直接訓練小模型網路。</a:t>
            </a:r>
            <a:endParaRPr lang="en-US" altLang="ko-KR" i="0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2400" i="0" dirty="0">
                <a:latin typeface="+mj-ea"/>
                <a:ea typeface="+mj-ea"/>
              </a:rPr>
              <a:t>But</a:t>
            </a:r>
          </a:p>
          <a:p>
            <a:pPr>
              <a:lnSpc>
                <a:spcPct val="150000"/>
              </a:lnSpc>
            </a:pPr>
            <a:r>
              <a:rPr lang="en-US" altLang="ko-KR" i="0" dirty="0">
                <a:latin typeface="+mj-ea"/>
                <a:ea typeface="+mj-ea"/>
              </a:rPr>
              <a:t>	</a:t>
            </a:r>
            <a:r>
              <a:rPr lang="zh-TW" altLang="en-US" i="0" dirty="0">
                <a:latin typeface="+mj-ea"/>
                <a:ea typeface="+mj-ea"/>
              </a:rPr>
              <a:t>許多的</a:t>
            </a:r>
            <a:r>
              <a:rPr lang="en-US" altLang="zh-TW" i="0" dirty="0">
                <a:latin typeface="+mj-ea"/>
                <a:ea typeface="+mj-ea"/>
              </a:rPr>
              <a:t>paper</a:t>
            </a:r>
            <a:r>
              <a:rPr lang="zh-TW" altLang="en-US" i="0" dirty="0">
                <a:latin typeface="+mj-ea"/>
                <a:ea typeface="+mj-ea"/>
              </a:rPr>
              <a:t>都只著重於建立小型網路，疏忽了整體網路的運算量及參數量。</a:t>
            </a:r>
            <a:endParaRPr lang="en-US" altLang="ko-KR" i="0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2400" i="0" dirty="0">
                <a:latin typeface="+mj-ea"/>
                <a:ea typeface="+mj-ea"/>
              </a:rPr>
              <a:t>So</a:t>
            </a:r>
          </a:p>
          <a:p>
            <a:pPr>
              <a:lnSpc>
                <a:spcPct val="150000"/>
              </a:lnSpc>
            </a:pPr>
            <a:r>
              <a:rPr lang="en-US" altLang="ko-KR" sz="2400" i="0" dirty="0">
                <a:latin typeface="+mj-ea"/>
                <a:ea typeface="+mj-ea"/>
              </a:rPr>
              <a:t>	</a:t>
            </a:r>
            <a:r>
              <a:rPr lang="zh-TW" altLang="en-US" i="0" dirty="0">
                <a:latin typeface="+mj-ea"/>
                <a:ea typeface="+mj-ea"/>
              </a:rPr>
              <a:t>作者提出了一個方法使用</a:t>
            </a:r>
            <a:r>
              <a:rPr lang="en-US" altLang="zh-TW" i="0" dirty="0" err="1">
                <a:solidFill>
                  <a:srgbClr val="FF0000"/>
                </a:solidFill>
                <a:latin typeface="+mj-ea"/>
                <a:ea typeface="+mj-ea"/>
              </a:rPr>
              <a:t>depthwise</a:t>
            </a:r>
            <a:r>
              <a:rPr lang="en-US" altLang="zh-TW" i="0" dirty="0">
                <a:solidFill>
                  <a:srgbClr val="FF0000"/>
                </a:solidFill>
                <a:latin typeface="+mj-ea"/>
                <a:ea typeface="+mj-ea"/>
              </a:rPr>
              <a:t> separable filters</a:t>
            </a:r>
            <a:r>
              <a:rPr lang="zh-TW" altLang="en-US" i="0" dirty="0">
                <a:latin typeface="+mj-ea"/>
                <a:ea typeface="+mj-ea"/>
              </a:rPr>
              <a:t>以及</a:t>
            </a:r>
            <a:r>
              <a:rPr lang="zh-TW" altLang="en-US" i="0" dirty="0">
                <a:solidFill>
                  <a:srgbClr val="FF0000"/>
                </a:solidFill>
                <a:latin typeface="+mj-ea"/>
                <a:ea typeface="+mj-ea"/>
              </a:rPr>
              <a:t>兩個超參數</a:t>
            </a:r>
            <a:r>
              <a:rPr lang="zh-TW" altLang="en-US" i="0" dirty="0">
                <a:latin typeface="+mj-ea"/>
                <a:ea typeface="+mj-ea"/>
              </a:rPr>
              <a:t>來改善整體的運算量及參數量</a:t>
            </a:r>
            <a:endParaRPr lang="ko-KR" altLang="en-US" i="0" dirty="0">
              <a:latin typeface="+mj-ea"/>
              <a:ea typeface="+mj-ea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7615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278782" y="2205658"/>
            <a:ext cx="5184576" cy="1670089"/>
            <a:chOff x="2350790" y="2063169"/>
            <a:chExt cx="5184576" cy="1670089"/>
          </a:xfrm>
        </p:grpSpPr>
        <p:sp>
          <p:nvSpPr>
            <p:cNvPr id="13" name="Text Box 5"/>
            <p:cNvSpPr txBox="1">
              <a:spLocks noChangeArrowheads="1"/>
            </p:cNvSpPr>
            <p:nvPr/>
          </p:nvSpPr>
          <p:spPr bwMode="auto">
            <a:xfrm>
              <a:off x="2350790" y="2717595"/>
              <a:ext cx="5184576" cy="10156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lvl="0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6000" b="1" dirty="0">
                  <a:solidFill>
                    <a:srgbClr val="5C6A91"/>
                  </a:solidFill>
                  <a:latin typeface="+mj-lt"/>
                  <a:cs typeface="굴림" pitchFamily="50" charset="-127"/>
                </a:rPr>
                <a:t>Introduction</a:t>
              </a:r>
            </a:p>
          </p:txBody>
        </p:sp>
        <p:sp>
          <p:nvSpPr>
            <p:cNvPr id="14" name="Text Box 4"/>
            <p:cNvSpPr txBox="1">
              <a:spLocks noChangeArrowheads="1"/>
            </p:cNvSpPr>
            <p:nvPr/>
          </p:nvSpPr>
          <p:spPr bwMode="auto">
            <a:xfrm>
              <a:off x="2350790" y="2063169"/>
              <a:ext cx="936104" cy="923330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5400" b="1" dirty="0">
                  <a:solidFill>
                    <a:srgbClr val="FF979D"/>
                  </a:solidFill>
                  <a:latin typeface="+mj-lt"/>
                  <a:ea typeface="맑은 고딕" panose="020B0503020000020004" pitchFamily="50" charset="-127"/>
                  <a:cs typeface="굴림" pitchFamily="50" charset="-127"/>
                </a:rPr>
                <a:t>01</a:t>
              </a:r>
              <a:endParaRPr kumimoji="1" lang="ko-KR" altLang="ko-KR" sz="5400" b="1" dirty="0">
                <a:solidFill>
                  <a:srgbClr val="FF979D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endParaRPr>
            </a:p>
          </p:txBody>
        </p:sp>
      </p:grp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內容版面配置區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5526" y="1485578"/>
            <a:ext cx="1872208" cy="1872208"/>
          </a:xfr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Introduction</a:t>
            </a:r>
            <a:endParaRPr lang="ko-KR" altLang="en-US" dirty="0"/>
          </a:p>
        </p:txBody>
      </p:sp>
      <p:sp>
        <p:nvSpPr>
          <p:cNvPr id="3" name="矩形 2"/>
          <p:cNvSpPr/>
          <p:nvPr/>
        </p:nvSpPr>
        <p:spPr>
          <a:xfrm>
            <a:off x="9119542" y="4560587"/>
            <a:ext cx="1584176" cy="792088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err="1">
                <a:latin typeface="+mj-ea"/>
                <a:ea typeface="+mj-ea"/>
              </a:rPr>
              <a:t>AlexNet</a:t>
            </a:r>
            <a:endParaRPr lang="zh-TW" altLang="en-US" dirty="0">
              <a:latin typeface="+mj-ea"/>
              <a:ea typeface="+mj-ea"/>
            </a:endParaRPr>
          </a:p>
        </p:txBody>
      </p:sp>
      <p:sp>
        <p:nvSpPr>
          <p:cNvPr id="9" name="내용 개체 틀 4"/>
          <p:cNvSpPr txBox="1">
            <a:spLocks/>
          </p:cNvSpPr>
          <p:nvPr/>
        </p:nvSpPr>
        <p:spPr>
          <a:xfrm>
            <a:off x="262558" y="1593590"/>
            <a:ext cx="10971372" cy="4824535"/>
          </a:xfrm>
          <a:prstGeom prst="rect">
            <a:avLst/>
          </a:prstGeom>
        </p:spPr>
        <p:txBody>
          <a:bodyPr vert="horz" lIns="99569" tIns="49785" rIns="99569" bIns="49785" rtlCol="0">
            <a:normAutofit/>
          </a:bodyPr>
          <a:lstStyle>
            <a:lvl1pPr marL="373384" indent="-373384" algn="l" defTabSz="99569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0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1pPr>
            <a:lvl2pPr marL="808998" indent="-311153" algn="l" defTabSz="99569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5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  <a:cs typeface="+mn-cs"/>
              </a:defRPr>
            </a:lvl2pPr>
            <a:lvl3pPr marL="1244613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5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  <a:cs typeface="+mn-cs"/>
              </a:defRPr>
            </a:lvl3pPr>
            <a:lvl4pPr marL="1742458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5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  <a:cs typeface="+mn-cs"/>
              </a:defRPr>
            </a:lvl4pPr>
            <a:lvl5pPr marL="2240303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5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  <a:cs typeface="+mn-cs"/>
              </a:defRPr>
            </a:lvl5pPr>
            <a:lvl6pPr marL="2738148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35993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33838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31683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TW" altLang="en-US" i="0" dirty="0">
                <a:latin typeface="+mj-ea"/>
                <a:ea typeface="+mj-ea"/>
              </a:rPr>
              <a:t>自從</a:t>
            </a:r>
            <a:r>
              <a:rPr lang="en-US" altLang="zh-TW" i="0" dirty="0" err="1">
                <a:latin typeface="+mj-ea"/>
                <a:ea typeface="+mj-ea"/>
              </a:rPr>
              <a:t>AlexNet</a:t>
            </a:r>
            <a:r>
              <a:rPr lang="zh-TW" altLang="en-US" i="0" dirty="0">
                <a:latin typeface="+mj-ea"/>
                <a:ea typeface="+mj-ea"/>
              </a:rPr>
              <a:t>贏得了</a:t>
            </a:r>
            <a:r>
              <a:rPr lang="en-US" altLang="zh-TW" i="0" dirty="0">
                <a:latin typeface="+mj-ea"/>
                <a:ea typeface="+mj-ea"/>
              </a:rPr>
              <a:t>ImageNet</a:t>
            </a:r>
            <a:r>
              <a:rPr lang="zh-TW" altLang="en-US" i="0" dirty="0">
                <a:latin typeface="+mj-ea"/>
                <a:ea typeface="+mj-ea"/>
              </a:rPr>
              <a:t>挑戰賽之後，神經網路就被廣泛的應用在電腦視覺</a:t>
            </a:r>
            <a:endParaRPr lang="en-US" altLang="zh-TW" i="0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zh-TW" altLang="en-US" i="0" dirty="0">
                <a:latin typeface="+mj-ea"/>
                <a:ea typeface="+mj-ea"/>
              </a:rPr>
              <a:t>領域上，更是達到了無所不在的境界，為了提升準確率，大家致力於研究更深的</a:t>
            </a:r>
            <a:endParaRPr lang="en-US" altLang="zh-TW" i="0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zh-TW" altLang="en-US" i="0" dirty="0">
                <a:latin typeface="+mj-ea"/>
                <a:ea typeface="+mj-ea"/>
              </a:rPr>
              <a:t>網路。</a:t>
            </a:r>
            <a:endParaRPr lang="en-US" altLang="zh-TW" i="0" dirty="0">
              <a:latin typeface="+mj-ea"/>
              <a:ea typeface="+mj-ea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20" y="2493690"/>
            <a:ext cx="3432824" cy="4855786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5086" y="3573810"/>
            <a:ext cx="2438400" cy="2438400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5091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9 0.00023 L 0.0039 0.25017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49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Introduction</a:t>
            </a:r>
            <a:endParaRPr lang="ko-KR" altLang="en-US" dirty="0"/>
          </a:p>
        </p:txBody>
      </p:sp>
      <p:sp>
        <p:nvSpPr>
          <p:cNvPr id="9" name="내용 개체 틀 4"/>
          <p:cNvSpPr txBox="1">
            <a:spLocks/>
          </p:cNvSpPr>
          <p:nvPr/>
        </p:nvSpPr>
        <p:spPr>
          <a:xfrm>
            <a:off x="262558" y="1593590"/>
            <a:ext cx="10971372" cy="4824535"/>
          </a:xfrm>
          <a:prstGeom prst="rect">
            <a:avLst/>
          </a:prstGeom>
        </p:spPr>
        <p:txBody>
          <a:bodyPr vert="horz" lIns="99569" tIns="49785" rIns="99569" bIns="49785" rtlCol="0">
            <a:normAutofit/>
          </a:bodyPr>
          <a:lstStyle>
            <a:lvl1pPr marL="373384" indent="-373384" algn="l" defTabSz="99569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0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1pPr>
            <a:lvl2pPr marL="808998" indent="-311153" algn="l" defTabSz="99569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5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  <a:cs typeface="+mn-cs"/>
              </a:defRPr>
            </a:lvl2pPr>
            <a:lvl3pPr marL="1244613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5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  <a:cs typeface="+mn-cs"/>
              </a:defRPr>
            </a:lvl3pPr>
            <a:lvl4pPr marL="1742458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5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  <a:cs typeface="+mn-cs"/>
              </a:defRPr>
            </a:lvl4pPr>
            <a:lvl5pPr marL="2240303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5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  <a:cs typeface="+mn-cs"/>
              </a:defRPr>
            </a:lvl5pPr>
            <a:lvl6pPr marL="2738148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35993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33838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31683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TW" altLang="en-US" i="0" dirty="0">
                <a:latin typeface="+mj-ea"/>
                <a:ea typeface="+mj-ea"/>
              </a:rPr>
              <a:t>然而在提升準確率的同時，並不代表能夠提高運算速度，在機器人、自駕車等現實的應用中</a:t>
            </a:r>
            <a:endParaRPr lang="en-US" altLang="zh-TW" i="0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zh-TW" altLang="en-US" i="0" dirty="0">
                <a:latin typeface="+mj-ea"/>
                <a:ea typeface="+mj-ea"/>
              </a:rPr>
              <a:t>，辨識任務必須在有限的設備上完成，本文描述了一個</a:t>
            </a:r>
            <a:r>
              <a:rPr lang="zh-TW" altLang="en-US" i="0" dirty="0">
                <a:solidFill>
                  <a:srgbClr val="FF0000"/>
                </a:solidFill>
                <a:latin typeface="+mj-ea"/>
                <a:ea typeface="+mj-ea"/>
              </a:rPr>
              <a:t>有效率的神經網路及兩個超參數</a:t>
            </a:r>
            <a:r>
              <a:rPr lang="zh-TW" altLang="en-US" i="0" dirty="0">
                <a:latin typeface="+mj-ea"/>
                <a:ea typeface="+mj-ea"/>
              </a:rPr>
              <a:t>，不</a:t>
            </a:r>
            <a:endParaRPr lang="en-US" altLang="zh-TW" i="0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zh-TW" altLang="en-US" i="0" dirty="0">
                <a:latin typeface="+mj-ea"/>
                <a:ea typeface="+mj-ea"/>
              </a:rPr>
              <a:t>但提升了運算速度，同時維持高準確率，可以輕鬆的放入</a:t>
            </a:r>
            <a:r>
              <a:rPr lang="en-US" altLang="zh-TW" i="0" dirty="0">
                <a:latin typeface="+mj-ea"/>
                <a:ea typeface="+mj-ea"/>
              </a:rPr>
              <a:t>mobile</a:t>
            </a:r>
            <a:r>
              <a:rPr lang="zh-TW" altLang="en-US" i="0" dirty="0">
                <a:latin typeface="+mj-ea"/>
                <a:ea typeface="+mj-ea"/>
              </a:rPr>
              <a:t>和嵌入式系統上。</a:t>
            </a:r>
            <a:endParaRPr lang="en-US" altLang="zh-TW" i="0" dirty="0">
              <a:latin typeface="+mj-ea"/>
              <a:ea typeface="+mj-ea"/>
            </a:endParaRPr>
          </a:p>
        </p:txBody>
      </p:sp>
      <p:pic>
        <p:nvPicPr>
          <p:cNvPr id="2050" name="Picture 2" descr="2017兩千大企業調查】AI全面啟動：台灣機器人百強企業出列！－天下雜誌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614" y="3573810"/>
            <a:ext cx="1713357" cy="268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我們該讓私人擁有的無人自駕車在城市中上路嗎？ - 今周刊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4024" y="4005857"/>
            <a:ext cx="3285663" cy="2037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JOBY TelePod Mobile 多合一三腳架(適用於iPhone) - Apple (台灣)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1270" y="3588017"/>
            <a:ext cx="2671218" cy="2671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嵌入式系統- 維基百科，自由的百科全書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9769" y="3880374"/>
            <a:ext cx="2871452" cy="2153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4547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278782" y="2205658"/>
            <a:ext cx="5184576" cy="1670089"/>
            <a:chOff x="2350790" y="2063169"/>
            <a:chExt cx="5184576" cy="1670089"/>
          </a:xfrm>
        </p:grpSpPr>
        <p:sp>
          <p:nvSpPr>
            <p:cNvPr id="13" name="Text Box 5"/>
            <p:cNvSpPr txBox="1">
              <a:spLocks noChangeArrowheads="1"/>
            </p:cNvSpPr>
            <p:nvPr/>
          </p:nvSpPr>
          <p:spPr bwMode="auto">
            <a:xfrm>
              <a:off x="2350790" y="2717595"/>
              <a:ext cx="5184576" cy="10156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lvl="0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6000" b="1" dirty="0">
                  <a:solidFill>
                    <a:srgbClr val="5C6A91"/>
                  </a:solidFill>
                  <a:latin typeface="+mj-lt"/>
                  <a:cs typeface="굴림" pitchFamily="50" charset="-127"/>
                </a:rPr>
                <a:t>Method</a:t>
              </a:r>
            </a:p>
          </p:txBody>
        </p:sp>
        <p:sp>
          <p:nvSpPr>
            <p:cNvPr id="14" name="Text Box 4"/>
            <p:cNvSpPr txBox="1">
              <a:spLocks noChangeArrowheads="1"/>
            </p:cNvSpPr>
            <p:nvPr/>
          </p:nvSpPr>
          <p:spPr bwMode="auto">
            <a:xfrm>
              <a:off x="2350790" y="2063169"/>
              <a:ext cx="936104" cy="923330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5400" b="1" dirty="0">
                  <a:solidFill>
                    <a:srgbClr val="FF979D"/>
                  </a:solidFill>
                  <a:latin typeface="+mj-lt"/>
                  <a:ea typeface="맑은 고딕" panose="020B0503020000020004" pitchFamily="50" charset="-127"/>
                  <a:cs typeface="굴림" pitchFamily="50" charset="-127"/>
                </a:rPr>
                <a:t>0</a:t>
              </a:r>
              <a:r>
                <a:rPr kumimoji="1" lang="en-US" altLang="zh-TW" sz="5400" b="1" dirty="0">
                  <a:solidFill>
                    <a:srgbClr val="FF979D"/>
                  </a:solidFill>
                  <a:latin typeface="+mj-lt"/>
                  <a:ea typeface="맑은 고딕" panose="020B0503020000020004" pitchFamily="50" charset="-127"/>
                  <a:cs typeface="굴림" pitchFamily="50" charset="-127"/>
                </a:rPr>
                <a:t>2</a:t>
              </a:r>
              <a:endParaRPr kumimoji="1" lang="ko-KR" altLang="ko-KR" sz="5400" b="1" dirty="0">
                <a:solidFill>
                  <a:srgbClr val="FF979D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endParaRPr>
            </a:p>
          </p:txBody>
        </p:sp>
      </p:grpSp>
      <p:sp>
        <p:nvSpPr>
          <p:cNvPr id="5" name="Text Box 9"/>
          <p:cNvSpPr txBox="1">
            <a:spLocks noChangeArrowheads="1"/>
          </p:cNvSpPr>
          <p:nvPr/>
        </p:nvSpPr>
        <p:spPr bwMode="auto">
          <a:xfrm>
            <a:off x="5638919" y="2133650"/>
            <a:ext cx="3648877" cy="2308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R="0" indent="-228600" defTabSz="9144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1" lang="en-US" altLang="ko-KR" sz="1800" dirty="0" err="1">
                <a:solidFill>
                  <a:schemeClr val="bg1"/>
                </a:solidFill>
                <a:latin typeface="+mj-lt"/>
                <a:cs typeface="굴림" pitchFamily="50" charset="-127"/>
              </a:rPr>
              <a:t>Depthwise</a:t>
            </a:r>
            <a:r>
              <a:rPr kumimoji="1" lang="en-US" altLang="ko-KR" sz="1800" dirty="0">
                <a:solidFill>
                  <a:schemeClr val="bg1"/>
                </a:solidFill>
                <a:latin typeface="+mj-lt"/>
                <a:cs typeface="굴림" pitchFamily="50" charset="-127"/>
              </a:rPr>
              <a:t> Separable Convolution</a:t>
            </a:r>
          </a:p>
          <a:p>
            <a:pPr marR="0" indent="-228600" defTabSz="9144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1" lang="en-US" altLang="ko-KR" sz="1800" dirty="0">
                <a:solidFill>
                  <a:schemeClr val="bg1"/>
                </a:solidFill>
                <a:latin typeface="+mj-lt"/>
                <a:cs typeface="굴림" pitchFamily="50" charset="-127"/>
              </a:rPr>
              <a:t>Network Structure and Training </a:t>
            </a:r>
          </a:p>
          <a:p>
            <a:pPr marR="0" indent="-228600" defTabSz="9144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1" lang="en-US" altLang="ko-KR" sz="1800" dirty="0">
                <a:solidFill>
                  <a:schemeClr val="bg1"/>
                </a:solidFill>
                <a:latin typeface="+mj-lt"/>
                <a:cs typeface="굴림" pitchFamily="50" charset="-127"/>
              </a:rPr>
              <a:t>Width Multiplier(</a:t>
            </a:r>
            <a:r>
              <a:rPr kumimoji="1" lang="zh-TW" altLang="en-US" sz="1800" dirty="0">
                <a:solidFill>
                  <a:schemeClr val="bg1"/>
                </a:solidFill>
                <a:latin typeface="+mj-lt"/>
                <a:cs typeface="굴림" pitchFamily="50" charset="-127"/>
              </a:rPr>
              <a:t>寬度因子</a:t>
            </a:r>
            <a:r>
              <a:rPr kumimoji="1" lang="en-US" altLang="ko-KR" sz="1800" dirty="0">
                <a:solidFill>
                  <a:schemeClr val="bg1"/>
                </a:solidFill>
                <a:latin typeface="+mj-lt"/>
                <a:cs typeface="굴림" pitchFamily="50" charset="-127"/>
              </a:rPr>
              <a:t>)</a:t>
            </a:r>
          </a:p>
          <a:p>
            <a:pPr marR="0" indent="-228600" defTabSz="9144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1" lang="en-US" altLang="ko-KR" sz="1800" dirty="0">
                <a:solidFill>
                  <a:schemeClr val="bg1"/>
                </a:solidFill>
                <a:latin typeface="+mj-lt"/>
                <a:cs typeface="굴림" pitchFamily="50" charset="-127"/>
              </a:rPr>
              <a:t>Resolution Multiplier</a:t>
            </a:r>
            <a:r>
              <a:rPr kumimoji="1" lang="en-US" altLang="zh-TW" sz="1800" dirty="0">
                <a:solidFill>
                  <a:schemeClr val="bg1"/>
                </a:solidFill>
                <a:latin typeface="+mj-lt"/>
                <a:cs typeface="굴림" pitchFamily="50" charset="-127"/>
              </a:rPr>
              <a:t>(</a:t>
            </a:r>
            <a:r>
              <a:rPr kumimoji="1" lang="zh-TW" altLang="en-US" sz="1800" dirty="0">
                <a:solidFill>
                  <a:schemeClr val="bg1"/>
                </a:solidFill>
                <a:latin typeface="+mj-lt"/>
                <a:cs typeface="굴림" pitchFamily="50" charset="-127"/>
              </a:rPr>
              <a:t>解析度因子</a:t>
            </a:r>
            <a:r>
              <a:rPr kumimoji="1" lang="en-US" altLang="zh-TW" sz="1800" dirty="0">
                <a:solidFill>
                  <a:schemeClr val="bg1"/>
                </a:solidFill>
                <a:latin typeface="+mj-lt"/>
                <a:cs typeface="굴림" pitchFamily="50" charset="-127"/>
              </a:rPr>
              <a:t>)</a:t>
            </a:r>
            <a:endParaRPr kumimoji="1" lang="en-US" altLang="ko-KR" sz="1800" dirty="0">
              <a:solidFill>
                <a:schemeClr val="bg1"/>
              </a:solidFill>
              <a:latin typeface="+mj-lt"/>
              <a:cs typeface="굴림" pitchFamily="50" charset="-127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1690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975" y="178540"/>
            <a:ext cx="10971373" cy="798753"/>
          </a:xfrm>
        </p:spPr>
        <p:txBody>
          <a:bodyPr>
            <a:noAutofit/>
          </a:bodyPr>
          <a:lstStyle/>
          <a:p>
            <a:pPr defTabSz="914400" fontAlgn="base">
              <a:lnSpc>
                <a:spcPct val="200000"/>
              </a:lnSpc>
              <a:spcAft>
                <a:spcPct val="0"/>
              </a:spcAft>
            </a:pPr>
            <a:r>
              <a:rPr kumimoji="1" lang="en-US" altLang="ko-KR" dirty="0" err="1">
                <a:cs typeface="굴림" pitchFamily="50" charset="-127"/>
              </a:rPr>
              <a:t>Depthwise</a:t>
            </a:r>
            <a:r>
              <a:rPr kumimoji="1" lang="en-US" altLang="ko-KR" dirty="0">
                <a:cs typeface="굴림" pitchFamily="50" charset="-127"/>
              </a:rPr>
              <a:t> Separable Convolution</a:t>
            </a:r>
          </a:p>
        </p:txBody>
      </p:sp>
      <p:sp>
        <p:nvSpPr>
          <p:cNvPr id="9" name="내용 개체 틀 4"/>
          <p:cNvSpPr txBox="1">
            <a:spLocks/>
          </p:cNvSpPr>
          <p:nvPr/>
        </p:nvSpPr>
        <p:spPr>
          <a:xfrm>
            <a:off x="262558" y="1593590"/>
            <a:ext cx="10971372" cy="4824535"/>
          </a:xfrm>
          <a:prstGeom prst="rect">
            <a:avLst/>
          </a:prstGeom>
        </p:spPr>
        <p:txBody>
          <a:bodyPr vert="horz" lIns="99569" tIns="49785" rIns="99569" bIns="49785" rtlCol="0">
            <a:normAutofit/>
          </a:bodyPr>
          <a:lstStyle>
            <a:lvl1pPr marL="373384" indent="-373384" algn="l" defTabSz="99569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0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1pPr>
            <a:lvl2pPr marL="808998" indent="-311153" algn="l" defTabSz="99569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5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  <a:cs typeface="+mn-cs"/>
              </a:defRPr>
            </a:lvl2pPr>
            <a:lvl3pPr marL="1244613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5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  <a:cs typeface="+mn-cs"/>
              </a:defRPr>
            </a:lvl3pPr>
            <a:lvl4pPr marL="1742458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5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  <a:cs typeface="+mn-cs"/>
              </a:defRPr>
            </a:lvl4pPr>
            <a:lvl5pPr marL="2240303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5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  <a:cs typeface="+mn-cs"/>
              </a:defRPr>
            </a:lvl5pPr>
            <a:lvl6pPr marL="2738148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35993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33838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31683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en-US" altLang="zh-TW" i="0" dirty="0">
              <a:latin typeface="+mj-ea"/>
              <a:ea typeface="+mj-ea"/>
            </a:endParaRPr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118542" y="1194213"/>
            <a:ext cx="10971373" cy="798753"/>
          </a:xfrm>
          <a:prstGeom prst="rect">
            <a:avLst/>
          </a:prstGeom>
        </p:spPr>
        <p:txBody>
          <a:bodyPr vert="horz" lIns="99569" tIns="49785" rIns="99569" bIns="49785" rtlCol="0" anchor="ctr">
            <a:normAutofit fontScale="62500" lnSpcReduction="20000"/>
          </a:bodyPr>
          <a:lstStyle>
            <a:lvl1pPr algn="l" defTabSz="99569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pPr defTabSz="914400" fontAlgn="base">
              <a:lnSpc>
                <a:spcPct val="200000"/>
              </a:lnSpc>
              <a:spcAft>
                <a:spcPct val="0"/>
              </a:spcAft>
            </a:pPr>
            <a:endParaRPr kumimoji="1" lang="en-US" altLang="ko-KR" dirty="0">
              <a:solidFill>
                <a:schemeClr val="tx1"/>
              </a:solidFill>
              <a:cs typeface="굴림" pitchFamily="50" charset="-127"/>
            </a:endParaRPr>
          </a:p>
        </p:txBody>
      </p:sp>
      <p:sp>
        <p:nvSpPr>
          <p:cNvPr id="13" name="내용 개체 틀 4"/>
          <p:cNvSpPr txBox="1">
            <a:spLocks/>
          </p:cNvSpPr>
          <p:nvPr/>
        </p:nvSpPr>
        <p:spPr>
          <a:xfrm>
            <a:off x="440356" y="1610915"/>
            <a:ext cx="11783839" cy="4824535"/>
          </a:xfrm>
          <a:prstGeom prst="rect">
            <a:avLst/>
          </a:prstGeom>
        </p:spPr>
        <p:txBody>
          <a:bodyPr vert="horz" lIns="99569" tIns="49785" rIns="99569" bIns="49785" rtlCol="0">
            <a:normAutofit/>
          </a:bodyPr>
          <a:lstStyle>
            <a:lvl1pPr marL="373384" indent="-373384" algn="l" defTabSz="99569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0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1pPr>
            <a:lvl2pPr marL="808998" indent="-311153" algn="l" defTabSz="99569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5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  <a:cs typeface="+mn-cs"/>
              </a:defRPr>
            </a:lvl2pPr>
            <a:lvl3pPr marL="1244613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5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  <a:cs typeface="+mn-cs"/>
              </a:defRPr>
            </a:lvl3pPr>
            <a:lvl4pPr marL="1742458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5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  <a:cs typeface="+mn-cs"/>
              </a:defRPr>
            </a:lvl4pPr>
            <a:lvl5pPr marL="2240303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5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  <a:cs typeface="+mn-cs"/>
              </a:defRPr>
            </a:lvl5pPr>
            <a:lvl6pPr marL="2738148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35993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33838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31683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TW" i="0" dirty="0" err="1">
                <a:latin typeface="+mj-ea"/>
                <a:ea typeface="+mj-ea"/>
              </a:rPr>
              <a:t>MobileNet</a:t>
            </a:r>
            <a:r>
              <a:rPr lang="zh-TW" altLang="en-US" i="0" dirty="0">
                <a:latin typeface="+mj-ea"/>
                <a:ea typeface="+mj-ea"/>
              </a:rPr>
              <a:t>模型基於 </a:t>
            </a:r>
            <a:r>
              <a:rPr lang="en-US" altLang="zh-TW" i="0" dirty="0" err="1">
                <a:latin typeface="+mj-ea"/>
                <a:ea typeface="+mj-ea"/>
              </a:rPr>
              <a:t>depthwise</a:t>
            </a:r>
            <a:r>
              <a:rPr lang="en-US" altLang="zh-TW" i="0" dirty="0">
                <a:latin typeface="+mj-ea"/>
                <a:ea typeface="+mj-ea"/>
              </a:rPr>
              <a:t> separable convolutions</a:t>
            </a:r>
            <a:r>
              <a:rPr lang="zh-TW" altLang="en-US" i="0" dirty="0">
                <a:latin typeface="+mj-ea"/>
                <a:ea typeface="+mj-ea"/>
              </a:rPr>
              <a:t>，它是一種</a:t>
            </a:r>
            <a:r>
              <a:rPr lang="en-US" altLang="zh-TW" i="0" dirty="0">
                <a:solidFill>
                  <a:srgbClr val="FF0000"/>
                </a:solidFill>
                <a:latin typeface="+mj-ea"/>
                <a:ea typeface="+mj-ea"/>
              </a:rPr>
              <a:t>factorized convolutions</a:t>
            </a:r>
          </a:p>
          <a:p>
            <a:pPr>
              <a:lnSpc>
                <a:spcPct val="150000"/>
              </a:lnSpc>
            </a:pPr>
            <a:r>
              <a:rPr lang="zh-TW" altLang="en-US" i="0" dirty="0">
                <a:solidFill>
                  <a:srgbClr val="FF0000"/>
                </a:solidFill>
                <a:latin typeface="+mj-ea"/>
                <a:ea typeface="+mj-ea"/>
              </a:rPr>
              <a:t>的形式</a:t>
            </a:r>
            <a:r>
              <a:rPr lang="zh-TW" altLang="en-US" i="0" dirty="0">
                <a:latin typeface="+mj-ea"/>
                <a:ea typeface="+mj-ea"/>
              </a:rPr>
              <a:t>，它是把標準卷積分解為</a:t>
            </a:r>
            <a:r>
              <a:rPr lang="en-US" altLang="zh-TW" i="0" dirty="0" err="1">
                <a:solidFill>
                  <a:srgbClr val="FF0000"/>
                </a:solidFill>
                <a:latin typeface="+mj-ea"/>
                <a:ea typeface="+mj-ea"/>
              </a:rPr>
              <a:t>Depthwise</a:t>
            </a:r>
            <a:r>
              <a:rPr lang="en-US" altLang="zh-TW" i="0" dirty="0">
                <a:solidFill>
                  <a:srgbClr val="FF0000"/>
                </a:solidFill>
                <a:latin typeface="+mj-ea"/>
                <a:ea typeface="+mj-ea"/>
              </a:rPr>
              <a:t> convolution</a:t>
            </a:r>
            <a:r>
              <a:rPr lang="zh-TW" altLang="en-US" i="0" dirty="0">
                <a:solidFill>
                  <a:srgbClr val="FF0000"/>
                </a:solidFill>
                <a:latin typeface="+mj-ea"/>
                <a:ea typeface="+mj-ea"/>
              </a:rPr>
              <a:t>和</a:t>
            </a:r>
            <a:r>
              <a:rPr lang="en-US" altLang="zh-TW" i="0" dirty="0">
                <a:solidFill>
                  <a:srgbClr val="FF0000"/>
                </a:solidFill>
                <a:latin typeface="+mj-ea"/>
                <a:ea typeface="+mj-ea"/>
              </a:rPr>
              <a:t>1 x 1</a:t>
            </a:r>
            <a:r>
              <a:rPr lang="zh-TW" altLang="en-US" i="0" dirty="0">
                <a:solidFill>
                  <a:srgbClr val="FF0000"/>
                </a:solidFill>
                <a:latin typeface="+mj-ea"/>
                <a:ea typeface="+mj-ea"/>
              </a:rPr>
              <a:t>的卷積</a:t>
            </a:r>
            <a:r>
              <a:rPr lang="en-US" altLang="zh-TW" i="0" dirty="0">
                <a:solidFill>
                  <a:srgbClr val="FF0000"/>
                </a:solidFill>
                <a:latin typeface="+mj-ea"/>
                <a:ea typeface="+mj-ea"/>
              </a:rPr>
              <a:t>(</a:t>
            </a:r>
            <a:r>
              <a:rPr lang="zh-TW" altLang="en-US" i="0" dirty="0">
                <a:solidFill>
                  <a:srgbClr val="FF0000"/>
                </a:solidFill>
                <a:latin typeface="+mj-ea"/>
                <a:ea typeface="+mj-ea"/>
              </a:rPr>
              <a:t>又稱</a:t>
            </a:r>
            <a:r>
              <a:rPr lang="en-US" altLang="zh-TW" i="0" dirty="0">
                <a:solidFill>
                  <a:srgbClr val="FF0000"/>
                </a:solidFill>
                <a:latin typeface="+mj-ea"/>
                <a:ea typeface="+mj-ea"/>
              </a:rPr>
              <a:t>Pointwise convolution)</a:t>
            </a:r>
            <a:r>
              <a:rPr lang="zh-TW" altLang="en-US" i="0" dirty="0">
                <a:solidFill>
                  <a:schemeClr val="tx1"/>
                </a:solidFill>
                <a:latin typeface="+mj-ea"/>
                <a:ea typeface="+mj-ea"/>
              </a:rPr>
              <a:t>。</a:t>
            </a:r>
            <a:endParaRPr lang="en-US" altLang="zh-TW" i="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pic>
        <p:nvPicPr>
          <p:cNvPr id="14" name="圖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573" y="3573810"/>
            <a:ext cx="3705225" cy="1647825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6961" y="3717826"/>
            <a:ext cx="3343275" cy="1266825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4236" y="3466498"/>
            <a:ext cx="3905250" cy="170497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006974" y="3483823"/>
            <a:ext cx="3423262" cy="17049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上彎箭號 5"/>
          <p:cNvSpPr/>
          <p:nvPr/>
        </p:nvSpPr>
        <p:spPr>
          <a:xfrm>
            <a:off x="5231110" y="5221635"/>
            <a:ext cx="648072" cy="656431"/>
          </a:xfrm>
          <a:prstGeom prst="bent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圓角矩形 9"/>
          <p:cNvSpPr/>
          <p:nvPr/>
        </p:nvSpPr>
        <p:spPr>
          <a:xfrm>
            <a:off x="3142878" y="5515380"/>
            <a:ext cx="2071341" cy="65071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dirty="0">
                <a:solidFill>
                  <a:schemeClr val="tx1"/>
                </a:solidFill>
                <a:latin typeface="+mj-ea"/>
                <a:ea typeface="+mj-ea"/>
              </a:rPr>
              <a:t>只過濾單獨的</a:t>
            </a:r>
            <a:r>
              <a:rPr lang="en-US" altLang="zh-TW" sz="1600" dirty="0">
                <a:solidFill>
                  <a:schemeClr val="tx1"/>
                </a:solidFill>
                <a:latin typeface="+mj-ea"/>
                <a:ea typeface="+mj-ea"/>
              </a:rPr>
              <a:t>layer</a:t>
            </a:r>
            <a:endParaRPr lang="zh-TW" altLang="en-US" sz="16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7678416" y="3483823"/>
            <a:ext cx="3503102" cy="17049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上彎箭號 15"/>
          <p:cNvSpPr/>
          <p:nvPr/>
        </p:nvSpPr>
        <p:spPr>
          <a:xfrm>
            <a:off x="9052825" y="5221635"/>
            <a:ext cx="648072" cy="656431"/>
          </a:xfrm>
          <a:prstGeom prst="bent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圓角矩形 16"/>
          <p:cNvSpPr/>
          <p:nvPr/>
        </p:nvSpPr>
        <p:spPr>
          <a:xfrm>
            <a:off x="6887294" y="5442645"/>
            <a:ext cx="2148639" cy="65071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dirty="0">
                <a:solidFill>
                  <a:schemeClr val="tx1"/>
                </a:solidFill>
                <a:latin typeface="+mj-ea"/>
                <a:ea typeface="+mj-ea"/>
              </a:rPr>
              <a:t>組合這些單獨的</a:t>
            </a:r>
            <a:r>
              <a:rPr lang="en-US" altLang="zh-TW" sz="1600" dirty="0">
                <a:solidFill>
                  <a:schemeClr val="tx1"/>
                </a:solidFill>
                <a:latin typeface="+mj-ea"/>
                <a:ea typeface="+mj-ea"/>
              </a:rPr>
              <a:t>layer</a:t>
            </a:r>
            <a:endParaRPr lang="zh-TW" altLang="en-US" sz="16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6725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10" grpId="0" animBg="1"/>
      <p:bldP spid="15" grpId="0" animBg="1"/>
      <p:bldP spid="16" grpId="0" animBg="1"/>
      <p:bldP spid="1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975" y="178540"/>
            <a:ext cx="10971373" cy="798753"/>
          </a:xfrm>
        </p:spPr>
        <p:txBody>
          <a:bodyPr>
            <a:noAutofit/>
          </a:bodyPr>
          <a:lstStyle/>
          <a:p>
            <a:pPr defTabSz="914400" fontAlgn="base">
              <a:lnSpc>
                <a:spcPct val="200000"/>
              </a:lnSpc>
              <a:spcAft>
                <a:spcPct val="0"/>
              </a:spcAft>
            </a:pPr>
            <a:r>
              <a:rPr kumimoji="1" lang="en-US" altLang="ko-KR" dirty="0" err="1">
                <a:cs typeface="굴림" pitchFamily="50" charset="-127"/>
              </a:rPr>
              <a:t>Depthwise</a:t>
            </a:r>
            <a:r>
              <a:rPr kumimoji="1" lang="en-US" altLang="ko-KR" dirty="0">
                <a:cs typeface="굴림" pitchFamily="50" charset="-127"/>
              </a:rPr>
              <a:t> Separable Convolution</a:t>
            </a:r>
          </a:p>
        </p:txBody>
      </p:sp>
      <p:sp>
        <p:nvSpPr>
          <p:cNvPr id="9" name="내용 개체 틀 4"/>
          <p:cNvSpPr txBox="1">
            <a:spLocks/>
          </p:cNvSpPr>
          <p:nvPr/>
        </p:nvSpPr>
        <p:spPr>
          <a:xfrm>
            <a:off x="262558" y="1593590"/>
            <a:ext cx="10971372" cy="4824535"/>
          </a:xfrm>
          <a:prstGeom prst="rect">
            <a:avLst/>
          </a:prstGeom>
        </p:spPr>
        <p:txBody>
          <a:bodyPr vert="horz" lIns="99569" tIns="49785" rIns="99569" bIns="49785" rtlCol="0">
            <a:normAutofit/>
          </a:bodyPr>
          <a:lstStyle>
            <a:lvl1pPr marL="373384" indent="-373384" algn="l" defTabSz="99569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0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1pPr>
            <a:lvl2pPr marL="808998" indent="-311153" algn="l" defTabSz="99569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5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  <a:cs typeface="+mn-cs"/>
              </a:defRPr>
            </a:lvl2pPr>
            <a:lvl3pPr marL="1244613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5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  <a:cs typeface="+mn-cs"/>
              </a:defRPr>
            </a:lvl3pPr>
            <a:lvl4pPr marL="1742458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5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  <a:cs typeface="+mn-cs"/>
              </a:defRPr>
            </a:lvl4pPr>
            <a:lvl5pPr marL="2240303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5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  <a:cs typeface="+mn-cs"/>
              </a:defRPr>
            </a:lvl5pPr>
            <a:lvl6pPr marL="2738148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35993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33838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31683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en-US" altLang="zh-TW" i="0" dirty="0">
              <a:latin typeface="+mj-ea"/>
              <a:ea typeface="+mj-ea"/>
            </a:endParaRPr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118542" y="1194213"/>
            <a:ext cx="10971373" cy="798753"/>
          </a:xfrm>
          <a:prstGeom prst="rect">
            <a:avLst/>
          </a:prstGeom>
        </p:spPr>
        <p:txBody>
          <a:bodyPr vert="horz" lIns="99569" tIns="49785" rIns="99569" bIns="49785" rtlCol="0" anchor="ctr">
            <a:normAutofit fontScale="62500" lnSpcReduction="20000"/>
          </a:bodyPr>
          <a:lstStyle>
            <a:lvl1pPr algn="l" defTabSz="99569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pPr defTabSz="914400" fontAlgn="base">
              <a:lnSpc>
                <a:spcPct val="200000"/>
              </a:lnSpc>
              <a:spcAft>
                <a:spcPct val="0"/>
              </a:spcAft>
            </a:pPr>
            <a:endParaRPr kumimoji="1" lang="en-US" altLang="ko-KR" dirty="0">
              <a:solidFill>
                <a:schemeClr val="tx1"/>
              </a:solidFill>
              <a:cs typeface="굴림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내용 개체 틀 4"/>
              <p:cNvSpPr txBox="1">
                <a:spLocks/>
              </p:cNvSpPr>
              <p:nvPr/>
            </p:nvSpPr>
            <p:spPr>
              <a:xfrm>
                <a:off x="440356" y="1610915"/>
                <a:ext cx="11783839" cy="4824535"/>
              </a:xfrm>
              <a:prstGeom prst="rect">
                <a:avLst/>
              </a:prstGeom>
            </p:spPr>
            <p:txBody>
              <a:bodyPr vert="horz" lIns="99569" tIns="49785" rIns="99569" bIns="49785" rtlCol="0">
                <a:normAutofit/>
              </a:bodyPr>
              <a:lstStyle>
                <a:lvl1pPr marL="373384" indent="-373384" algn="l" defTabSz="995690" rtl="0" eaLnBrk="1" latinLnBrk="1" hangingPunct="1">
                  <a:spcBef>
                    <a:spcPct val="20000"/>
                  </a:spcBef>
                  <a:buFont typeface="Arial" pitchFamily="34" charset="0"/>
                  <a:buNone/>
                  <a:defRPr lang="ko-KR" altLang="en-US" sz="2000" i="1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lt"/>
                    <a:ea typeface="맑은 고딕" pitchFamily="50" charset="-127"/>
                    <a:cs typeface="+mn-cs"/>
                  </a:defRPr>
                </a:lvl1pPr>
                <a:lvl2pPr marL="808998" indent="-311153" algn="l" defTabSz="995690" rtl="0" eaLnBrk="1" latinLnBrk="1" hangingPunct="1">
                  <a:spcBef>
                    <a:spcPct val="20000"/>
                  </a:spcBef>
                  <a:buFont typeface="Arial" pitchFamily="34" charset="0"/>
                  <a:buNone/>
                  <a:defRPr lang="ko-KR" altLang="en-US" sz="2500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oto Sans" pitchFamily="34" charset="0"/>
                    <a:ea typeface="맑은 고딕" pitchFamily="50" charset="-127"/>
                    <a:cs typeface="+mn-cs"/>
                  </a:defRPr>
                </a:lvl2pPr>
                <a:lvl3pPr marL="1244613" indent="-248923" algn="l" defTabSz="995690" rtl="0" eaLnBrk="1" latinLnBrk="1" hangingPunct="1">
                  <a:spcBef>
                    <a:spcPct val="20000"/>
                  </a:spcBef>
                  <a:buFont typeface="Arial" pitchFamily="34" charset="0"/>
                  <a:buNone/>
                  <a:defRPr lang="ko-KR" altLang="en-US" sz="2500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oto Sans" pitchFamily="34" charset="0"/>
                    <a:ea typeface="맑은 고딕" pitchFamily="50" charset="-127"/>
                    <a:cs typeface="+mn-cs"/>
                  </a:defRPr>
                </a:lvl3pPr>
                <a:lvl4pPr marL="1742458" indent="-248923" algn="l" defTabSz="995690" rtl="0" eaLnBrk="1" latinLnBrk="1" hangingPunct="1">
                  <a:spcBef>
                    <a:spcPct val="20000"/>
                  </a:spcBef>
                  <a:buFont typeface="Arial" pitchFamily="34" charset="0"/>
                  <a:buNone/>
                  <a:defRPr lang="ko-KR" altLang="en-US" sz="2500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oto Sans" pitchFamily="34" charset="0"/>
                    <a:ea typeface="맑은 고딕" pitchFamily="50" charset="-127"/>
                    <a:cs typeface="+mn-cs"/>
                  </a:defRPr>
                </a:lvl4pPr>
                <a:lvl5pPr marL="2240303" indent="-248923" algn="l" defTabSz="995690" rtl="0" eaLnBrk="1" latinLnBrk="1" hangingPunct="1">
                  <a:spcBef>
                    <a:spcPct val="20000"/>
                  </a:spcBef>
                  <a:buFont typeface="Arial" pitchFamily="34" charset="0"/>
                  <a:buNone/>
                  <a:defRPr lang="ko-KR" altLang="en-US" sz="2500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oto Sans" pitchFamily="34" charset="0"/>
                    <a:ea typeface="맑은 고딕" pitchFamily="50" charset="-127"/>
                    <a:cs typeface="+mn-cs"/>
                  </a:defRPr>
                </a:lvl5pPr>
                <a:lvl6pPr marL="2738148" indent="-248923" algn="l" defTabSz="99569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235993" indent="-248923" algn="l" defTabSz="99569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733838" indent="-248923" algn="l" defTabSz="99569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231683" indent="-248923" algn="l" defTabSz="99569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50000"/>
                  </a:lnSpc>
                </a:pPr>
                <a:r>
                  <a:rPr lang="zh-TW" altLang="en-US" i="0" dirty="0">
                    <a:latin typeface="+mj-ea"/>
                    <a:ea typeface="+mj-ea"/>
                  </a:rPr>
                  <a:t>假設一個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  <m:t>𝐷</m:t>
                        </m:r>
                      </m:e>
                      <m:sub>
                        <m:r>
                          <a:rPr lang="en-US" altLang="zh-TW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  <m:t>𝐹</m:t>
                        </m:r>
                      </m:sub>
                    </m:sSub>
                    <m:r>
                      <a:rPr lang="en-US" altLang="zh-TW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altLang="zh-TW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zh-TW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</m:sSub>
                  </m:oMath>
                </a14:m>
                <a:r>
                  <a:rPr lang="en-US" altLang="zh-TW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TW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zh-TW" altLang="en-US" i="0" dirty="0">
                    <a:latin typeface="+mj-ea"/>
                    <a:ea typeface="+mj-ea"/>
                  </a:rPr>
                  <a:t>的</a:t>
                </a:r>
                <a:r>
                  <a:rPr lang="zh-TW" altLang="en-US" i="0" dirty="0" smtClean="0">
                    <a:latin typeface="+mj-ea"/>
                    <a:ea typeface="+mj-ea"/>
                  </a:rPr>
                  <a:t>輸入</a:t>
                </a:r>
                <a:r>
                  <a:rPr lang="en-US" altLang="zh-TW" i="0" dirty="0" smtClean="0">
                    <a:latin typeface="+mj-ea"/>
                    <a:ea typeface="+mj-ea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zh-TW">
                        <a:latin typeface="Cambria Math" panose="02040503050406030204" pitchFamily="18" charset="0"/>
                        <a:ea typeface="+mj-ea"/>
                      </a:rPr>
                      <m:t>𝑀</m:t>
                    </m:r>
                    <m:r>
                      <a:rPr lang="zh-TW" altLang="en-US" smtClean="0">
                        <a:latin typeface="Cambria Math" panose="02040503050406030204" pitchFamily="18" charset="0"/>
                        <a:ea typeface="+mj-ea"/>
                      </a:rPr>
                      <m:t>為輸入通道</m:t>
                    </m:r>
                  </m:oMath>
                </a14:m>
                <a:r>
                  <a:rPr lang="en-US" altLang="zh-TW" i="0" dirty="0" smtClean="0">
                    <a:latin typeface="+mj-ea"/>
                    <a:ea typeface="+mj-ea"/>
                  </a:rPr>
                  <a:t>)</a:t>
                </a:r>
                <a:r>
                  <a:rPr lang="zh-TW" altLang="en-US" i="0" dirty="0" smtClean="0">
                    <a:latin typeface="+mj-ea"/>
                    <a:ea typeface="+mj-ea"/>
                  </a:rPr>
                  <a:t>，</a:t>
                </a:r>
                <a:r>
                  <a:rPr lang="en-US" altLang="zh-TW" i="0" dirty="0">
                    <a:latin typeface="+mj-ea"/>
                    <a:ea typeface="+mj-ea"/>
                  </a:rPr>
                  <a:t>filter</a:t>
                </a:r>
                <a:r>
                  <a:rPr lang="zh-TW" altLang="en-US" i="0" dirty="0">
                    <a:latin typeface="+mj-ea"/>
                    <a:ea typeface="+mj-ea"/>
                  </a:rPr>
                  <a:t>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</m:sSub>
                    <m:r>
                      <a:rPr lang="en-US" altLang="zh-TW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</m:sSub>
                  </m:oMath>
                </a14:m>
                <a:r>
                  <a:rPr lang="en-US" altLang="zh-TW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zh-TW" altLang="en-US" i="0" dirty="0">
                    <a:latin typeface="+mj-ea"/>
                    <a:ea typeface="+mj-ea"/>
                  </a:rPr>
                  <a:t>，</a:t>
                </a:r>
                <a:r>
                  <a:rPr lang="zh-TW" altLang="en-US" i="0" dirty="0">
                    <a:latin typeface="+mn-ea"/>
                    <a:ea typeface="+mn-ea"/>
                  </a:rPr>
                  <a:t>輸出</a:t>
                </a:r>
                <a:r>
                  <a:rPr lang="zh-TW" altLang="en-US" i="0" dirty="0" smtClean="0">
                    <a:latin typeface="+mn-ea"/>
                    <a:ea typeface="+mn-ea"/>
                  </a:rPr>
                  <a:t>通道為</a:t>
                </a:r>
                <a:r>
                  <a:rPr lang="en-US" altLang="zh-TW" dirty="0" smtClean="0">
                    <a:latin typeface="+mj-ea"/>
                    <a:ea typeface="+mj-ea"/>
                  </a:rPr>
                  <a:t>N</a:t>
                </a:r>
                <a:r>
                  <a:rPr lang="zh-TW" altLang="en-US" i="0" dirty="0">
                    <a:latin typeface="+mj-ea"/>
                    <a:ea typeface="+mj-ea"/>
                  </a:rPr>
                  <a:t>。</a:t>
                </a:r>
                <a:endParaRPr lang="en-US" altLang="zh-TW" i="0" dirty="0">
                  <a:latin typeface="+mj-ea"/>
                  <a:ea typeface="+mj-ea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TW" altLang="en-US" i="0" dirty="0">
                    <a:latin typeface="+mj-ea"/>
                    <a:ea typeface="+mj-ea"/>
                  </a:rPr>
                  <a:t>則他的計算成本為</a:t>
                </a:r>
                <a:r>
                  <a:rPr lang="en-US" altLang="zh-TW" i="0" dirty="0">
                    <a:latin typeface="+mj-ea"/>
                    <a:ea typeface="+mj-ea"/>
                  </a:rPr>
                  <a:t>:</a:t>
                </a:r>
              </a:p>
            </p:txBody>
          </p:sp>
        </mc:Choice>
        <mc:Fallback xmlns="">
          <p:sp>
            <p:nvSpPr>
              <p:cNvPr id="13" name="내용 개체 틀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356" y="1610915"/>
                <a:ext cx="11783839" cy="4824535"/>
              </a:xfrm>
              <a:prstGeom prst="rect">
                <a:avLst/>
              </a:prstGeom>
              <a:blipFill>
                <a:blip r:embed="rId3"/>
                <a:stretch>
                  <a:fillRect l="-46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圖片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0902" y="3581496"/>
            <a:ext cx="3705225" cy="16478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2638822" y="2209886"/>
                <a:ext cx="328987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zh-TW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</m:sSub>
                    <m:r>
                      <a:rPr lang="en-US" altLang="zh-TW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altLang="zh-TW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zh-TW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</m:sSub>
                  </m:oMath>
                </a14:m>
                <a:r>
                  <a:rPr lang="en-US" altLang="zh-TW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TW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</m:t>
                    </m:r>
                    <m:r>
                      <a:rPr lang="en-US" altLang="zh-TW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altLang="zh-TW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zh-TW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</m:sSub>
                    <m:r>
                      <a:rPr lang="en-US" altLang="zh-TW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altLang="zh-TW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zh-TW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</m:sSub>
                    <m:r>
                      <a:rPr lang="en-US" altLang="zh-TW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m:rPr>
                        <m:sty m:val="p"/>
                      </m:rPr>
                      <a:rPr lang="en-US" altLang="zh-TW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N</m:t>
                    </m:r>
                  </m:oMath>
                </a14:m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8822" y="2209886"/>
                <a:ext cx="3289875" cy="400110"/>
              </a:xfrm>
              <a:prstGeom prst="rect">
                <a:avLst/>
              </a:prstGeom>
              <a:blipFill>
                <a:blip r:embed="rId5"/>
                <a:stretch>
                  <a:fillRect b="-153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圖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0630" y="3239717"/>
            <a:ext cx="2987738" cy="22355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1342678" y="3337313"/>
                <a:ext cx="46666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2678" y="3337313"/>
                <a:ext cx="466666" cy="400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 18"/>
              <p:cNvSpPr/>
              <p:nvPr/>
            </p:nvSpPr>
            <p:spPr>
              <a:xfrm>
                <a:off x="550202" y="4550362"/>
                <a:ext cx="53937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altLang="zh-TW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9" name="矩形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202" y="4550362"/>
                <a:ext cx="539378" cy="4001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矩形 19"/>
              <p:cNvSpPr/>
              <p:nvPr/>
            </p:nvSpPr>
            <p:spPr>
              <a:xfrm>
                <a:off x="1342678" y="5172783"/>
                <a:ext cx="53937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altLang="zh-TW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0" name="矩形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2678" y="5172783"/>
                <a:ext cx="539378" cy="400110"/>
              </a:xfrm>
              <a:prstGeom prst="rect">
                <a:avLst/>
              </a:prstGeom>
              <a:blipFill>
                <a:blip r:embed="rId9"/>
                <a:stretch>
                  <a:fillRect b="-153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圓角矩形 20"/>
          <p:cNvSpPr/>
          <p:nvPr/>
        </p:nvSpPr>
        <p:spPr>
          <a:xfrm>
            <a:off x="9417512" y="5846162"/>
            <a:ext cx="2772901" cy="1002158"/>
          </a:xfrm>
          <a:prstGeom prst="round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會與</a:t>
            </a:r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M</a:t>
            </a: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跟</a:t>
            </a:r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N</a:t>
            </a: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成倍數關係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9</a:t>
            </a:fld>
            <a:endParaRPr lang="ko-KR" altLang="en-US"/>
          </a:p>
        </p:txBody>
      </p:sp>
      <p:pic>
        <p:nvPicPr>
          <p:cNvPr id="1026" name="Picture 2" descr="Image for post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5141" y="2915610"/>
            <a:ext cx="4961111" cy="2457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1734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0" dur="6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9" grpId="0"/>
      <p:bldP spid="20" grpId="0"/>
      <p:bldP spid="21" grpId="0" animBg="1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1">
      <a:majorFont>
        <a:latin typeface="Calibri"/>
        <a:ea typeface="맑은 고딕"/>
        <a:cs typeface=""/>
      </a:majorFont>
      <a:minorFont>
        <a:latin typeface="Calibri Light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25995</TotalTime>
  <Words>1226</Words>
  <Application>Microsoft Office PowerPoint</Application>
  <PresentationFormat>自訂</PresentationFormat>
  <Paragraphs>222</Paragraphs>
  <Slides>29</Slides>
  <Notes>17</Notes>
  <HiddenSlides>0</HiddenSlides>
  <MMClips>0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29</vt:i4>
      </vt:variant>
    </vt:vector>
  </HeadingPairs>
  <TitlesOfParts>
    <vt:vector size="39" baseType="lpstr">
      <vt:lpstr>굴림체</vt:lpstr>
      <vt:lpstr>Arial</vt:lpstr>
      <vt:lpstr>Calibri Light</vt:lpstr>
      <vt:lpstr>Cambria Math</vt:lpstr>
      <vt:lpstr>굴림</vt:lpstr>
      <vt:lpstr>맑은 고딕</vt:lpstr>
      <vt:lpstr>Noto Sans</vt:lpstr>
      <vt:lpstr>新細明體</vt:lpstr>
      <vt:lpstr>Calibri</vt:lpstr>
      <vt:lpstr>Office 테마</vt:lpstr>
      <vt:lpstr>MobileNets: Efficient Convolutional Neural Networks for Mobile Vision Applications</vt:lpstr>
      <vt:lpstr>PowerPoint 簡報</vt:lpstr>
      <vt:lpstr>PowerPoint 簡報</vt:lpstr>
      <vt:lpstr>PowerPoint 簡報</vt:lpstr>
      <vt:lpstr>Introduction</vt:lpstr>
      <vt:lpstr>Introduction</vt:lpstr>
      <vt:lpstr>PowerPoint 簡報</vt:lpstr>
      <vt:lpstr>Depthwise Separable Convolution</vt:lpstr>
      <vt:lpstr>Depthwise Separable Convolution</vt:lpstr>
      <vt:lpstr>Depthwise Separable Convolution</vt:lpstr>
      <vt:lpstr>Depthwise Separable Convolution</vt:lpstr>
      <vt:lpstr>Depthwise Separable Convolution</vt:lpstr>
      <vt:lpstr>Network Structure and Training </vt:lpstr>
      <vt:lpstr>Network Structure and Training </vt:lpstr>
      <vt:lpstr>Width Multiplier(寬度因子)</vt:lpstr>
      <vt:lpstr>Resolution Multiplier(解析度因子)</vt:lpstr>
      <vt:lpstr>PowerPoint 簡報</vt:lpstr>
      <vt:lpstr>Experiment</vt:lpstr>
      <vt:lpstr>Experiment</vt:lpstr>
      <vt:lpstr>Experiment</vt:lpstr>
      <vt:lpstr>Experiment</vt:lpstr>
      <vt:lpstr>Experiment</vt:lpstr>
      <vt:lpstr>Experiment</vt:lpstr>
      <vt:lpstr>Experiment</vt:lpstr>
      <vt:lpstr>Experiment</vt:lpstr>
      <vt:lpstr>Experiment</vt:lpstr>
      <vt:lpstr>PowerPoint 簡報</vt:lpstr>
      <vt:lpstr>Conclusion</vt:lpstr>
      <vt:lpstr>THANK YOU</vt:lpstr>
    </vt:vector>
  </TitlesOfParts>
  <Manager>Slide Members</Manager>
  <Company>YESFORM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Members</dc:title>
  <dc:subject>Powerpoint Templates , Diagram, Chart, Google slides, Keynote</dc:subject>
  <dc:creator>Slide Members by HS.SEO</dc:creator>
  <cp:keywords>SlideMembers, ppt, PPT Templates, Presentation, Diagram, Chart, Yesform, Google slides, Keynote, Free Slides</cp:keywords>
  <dc:description>The copyright of this document is at Slide Members. Unauthorized copying may result in legal sanctions.</dc:description>
  <cp:lastModifiedBy>Windows 使用者</cp:lastModifiedBy>
  <cp:revision>89</cp:revision>
  <dcterms:created xsi:type="dcterms:W3CDTF">2010-02-01T08:03:16Z</dcterms:created>
  <dcterms:modified xsi:type="dcterms:W3CDTF">2021-03-11T10:30:58Z</dcterms:modified>
  <cp:category>www.slidemembers.com</cp:category>
</cp:coreProperties>
</file>